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8" Type="http://schemas.openxmlformats.org/officeDocument/2006/relationships/slide" Target="slides/slide3.xml"/><Relationship Id="rId18" Type="http://schemas.openxmlformats.org/officeDocument/2006/relationships/customXml" Target="../customXml/item2.xml"/><Relationship Id="rId3" Type="http://schemas.openxmlformats.org/officeDocument/2006/relationships/presProps" Target="presProps.xml"/><Relationship Id="rId12" Type="http://schemas.openxmlformats.org/officeDocument/2006/relationships/slide" Target="slides/slide7.xml"/><Relationship Id="rId7" Type="http://schemas.openxmlformats.org/officeDocument/2006/relationships/slide" Target="slides/slide2.xml"/><Relationship Id="rId17" Type="http://schemas.openxmlformats.org/officeDocument/2006/relationships/customXml" Target="../customXml/item1.xml"/><Relationship Id="rId2"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1" Type="http://schemas.openxmlformats.org/officeDocument/2006/relationships/theme" Target="theme/theme2.xml"/><Relationship Id="rId6" Type="http://schemas.openxmlformats.org/officeDocument/2006/relationships/slide" Target="slides/slide1.xml"/><Relationship Id="rId15" Type="http://schemas.openxmlformats.org/officeDocument/2006/relationships/slide" Target="slides/slide10.xml"/><Relationship Id="rId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customXml" Target="../customXml/item3.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GB"/>
              <a:t>I’m here to </a:t>
            </a:r>
            <a:r>
              <a:rPr lang="en-GB">
                <a:solidFill>
                  <a:schemeClr val="dk1"/>
                </a:solidFill>
              </a:rPr>
              <a:t>share my story … shed some light </a:t>
            </a:r>
            <a:endParaRPr>
              <a:solidFill>
                <a:schemeClr val="dk1"/>
              </a:solidFill>
            </a:endParaRPr>
          </a:p>
          <a:p>
            <a:pPr indent="0" lvl="0" marL="0" rtl="0" algn="l">
              <a:spcBef>
                <a:spcPts val="0"/>
              </a:spcBef>
              <a:spcAft>
                <a:spcPts val="0"/>
              </a:spcAft>
              <a:buNone/>
            </a:pPr>
            <a:r>
              <a:rPr lang="en-GB">
                <a:solidFill>
                  <a:schemeClr val="dk1"/>
                </a:solidFill>
              </a:rPr>
              <a:t>-see this word cloud</a:t>
            </a:r>
            <a:endParaRPr>
              <a:solidFill>
                <a:schemeClr val="dk1"/>
              </a:solidFill>
            </a:endParaRPr>
          </a:p>
          <a:p>
            <a:pPr indent="0" lvl="0" marL="0" rtl="0" algn="l">
              <a:spcBef>
                <a:spcPts val="0"/>
              </a:spcBef>
              <a:spcAft>
                <a:spcPts val="0"/>
              </a:spcAft>
              <a:buNone/>
            </a:pPr>
            <a:r>
              <a:rPr lang="en-GB"/>
              <a:t>To lay out the plain facts</a:t>
            </a:r>
            <a:endParaRPr/>
          </a:p>
          <a:p>
            <a:pPr indent="0" lvl="0" marL="0" rtl="0" algn="l">
              <a:spcBef>
                <a:spcPts val="0"/>
              </a:spcBef>
              <a:spcAft>
                <a:spcPts val="0"/>
              </a:spcAft>
              <a:buNone/>
            </a:pPr>
            <a:r>
              <a:rPr lang="en-GB"/>
              <a:t>name</a:t>
            </a:r>
            <a:endParaRPr/>
          </a:p>
          <a:p>
            <a:pPr indent="0" lvl="0" marL="0" rtl="0" algn="l">
              <a:spcBef>
                <a:spcPts val="0"/>
              </a:spcBef>
              <a:spcAft>
                <a:spcPts val="0"/>
              </a:spcAft>
              <a:buNone/>
            </a:pPr>
            <a:r>
              <a:rPr lang="en-GB"/>
              <a:t>pronouns</a:t>
            </a:r>
            <a:endParaRPr/>
          </a:p>
          <a:p>
            <a:pPr indent="0" lvl="0" marL="0" rtl="0" algn="l">
              <a:spcBef>
                <a:spcPts val="0"/>
              </a:spcBef>
              <a:spcAft>
                <a:spcPts val="0"/>
              </a:spcAft>
              <a:buNone/>
            </a:pPr>
            <a:r>
              <a:rPr lang="en-GB"/>
              <a:t>Acknowledgement - I am </a:t>
            </a:r>
            <a:r>
              <a:rPr lang="en-GB"/>
              <a:t>privileged</a:t>
            </a:r>
            <a:r>
              <a:rPr lang="en-GB"/>
              <a:t> to…..on the lands belonging to…Squamish, Musqueum, T’sleil</a:t>
            </a:r>
            <a:endParaRPr/>
          </a:p>
          <a:p>
            <a:pPr indent="0" lvl="0" marL="0" rtl="0" algn="l">
              <a:spcBef>
                <a:spcPts val="0"/>
              </a:spcBef>
              <a:spcAft>
                <a:spcPts val="0"/>
              </a:spcAft>
              <a:buClr>
                <a:schemeClr val="dk1"/>
              </a:buClr>
              <a:buSzPts val="1100"/>
              <a:buFont typeface="Arial"/>
              <a:buNone/>
            </a:pPr>
            <a:r>
              <a:rPr lang="en-GB">
                <a:solidFill>
                  <a:schemeClr val="dk1"/>
                </a:solidFill>
              </a:rPr>
              <a:t>I am trained as </a:t>
            </a:r>
            <a:endParaRPr/>
          </a:p>
          <a:p>
            <a:pPr indent="0" lvl="0" marL="0" rtl="0" algn="l">
              <a:spcBef>
                <a:spcPts val="0"/>
              </a:spcBef>
              <a:spcAft>
                <a:spcPts val="0"/>
              </a:spcAft>
              <a:buNone/>
            </a:pPr>
            <a:r>
              <a:rPr lang="en-GB"/>
              <a:t>I am the founder of Helga Wear</a:t>
            </a:r>
            <a:endParaRPr/>
          </a:p>
          <a:p>
            <a:pPr indent="0" lvl="0" marL="0" rtl="0" algn="l">
              <a:spcBef>
                <a:spcPts val="0"/>
              </a:spcBef>
              <a:spcAft>
                <a:spcPts val="0"/>
              </a:spcAft>
              <a:buNone/>
            </a:pPr>
            <a:r>
              <a:rPr lang="en-GB"/>
              <a:t>I am an advocate for Inclusive Standards in Canada</a:t>
            </a:r>
            <a:endParaRPr/>
          </a:p>
          <a:p>
            <a:pPr indent="0" lvl="0" marL="0" rtl="0" algn="l">
              <a:spcBef>
                <a:spcPts val="0"/>
              </a:spcBef>
              <a:spcAft>
                <a:spcPts val="0"/>
              </a:spcAft>
              <a:buNone/>
            </a:pPr>
            <a:r>
              <a:rPr lang="en-GB"/>
              <a:t>First time in front of a construction safety crowd</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sz="1400">
                <a:solidFill>
                  <a:schemeClr val="dk1"/>
                </a:solidFill>
              </a:rPr>
              <a:t>DISCLOSURE: </a:t>
            </a:r>
            <a:r>
              <a:rPr lang="en-GB" sz="1400">
                <a:solidFill>
                  <a:schemeClr val="dk1"/>
                </a:solidFill>
              </a:rPr>
              <a:t>For the purpose of this talk, please let the word woman refer to: cis or trans gendered, non-binary, gender fluid or non-confrming persons</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GB" sz="1400">
                <a:solidFill>
                  <a:schemeClr val="dk1"/>
                </a:solidFill>
              </a:rPr>
              <a:t>how I got here….a question I get asked all the time:</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6c66e1ab65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6c66e1ab65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This should be more of a going concern</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As women (and allies) become more empowered to speak up/report, safety records will become more of a concern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When employer and OHS professional, or the JOSH committee get together this year for the Annual review of your PPE program, and you assess the effectiveness of your control measures</a:t>
            </a:r>
            <a:endParaRPr>
              <a:solidFill>
                <a:schemeClr val="dk1"/>
              </a:solidFill>
            </a:endParaRPr>
          </a:p>
          <a:p>
            <a:pPr indent="0" lvl="0" marL="0" rtl="0" algn="l">
              <a:spcBef>
                <a:spcPts val="0"/>
              </a:spcBef>
              <a:spcAft>
                <a:spcPts val="0"/>
              </a:spcAft>
              <a:buNone/>
            </a:pPr>
            <a:r>
              <a:rPr lang="en-GB">
                <a:solidFill>
                  <a:schemeClr val="dk1"/>
                </a:solidFill>
              </a:rPr>
              <a:t>-even though respirators are the only ones that include a fit test, consider looking into the fit of your PPE where women are concerned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Productivity metrics and retention and attraction of top talent-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=opportunity for forward thinking companies to make available PPE designed w women’s body data and grading rules</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Thinking in terms of ESG, providing women’s PPE is a measurable step to add to a D&amp;I program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5000"/>
              </a:lnSpc>
              <a:spcBef>
                <a:spcPts val="0"/>
              </a:spcBef>
              <a:spcAft>
                <a:spcPts val="0"/>
              </a:spcAft>
              <a:buClr>
                <a:schemeClr val="dk1"/>
              </a:buClr>
              <a:buSzPts val="1018"/>
              <a:buFont typeface="Arial"/>
              <a:buNone/>
            </a:pPr>
            <a:r>
              <a:rPr lang="en-GB" sz="1765">
                <a:solidFill>
                  <a:srgbClr val="595959"/>
                </a:solidFill>
              </a:rPr>
              <a:t>-</a:t>
            </a:r>
            <a:r>
              <a:rPr b="1" lang="en-GB" sz="1765">
                <a:solidFill>
                  <a:srgbClr val="595959"/>
                </a:solidFill>
              </a:rPr>
              <a:t>ALL</a:t>
            </a:r>
            <a:r>
              <a:rPr lang="en-GB" sz="1765">
                <a:solidFill>
                  <a:srgbClr val="595959"/>
                </a:solidFill>
              </a:rPr>
              <a:t>: maintain pressure on our MOL, on WorkSafeBC, and on the CSA group to support the creation of, and to recognize, inclusive design and construction standards in Canada. </a:t>
            </a:r>
            <a:endParaRPr sz="1765">
              <a:solidFill>
                <a:srgbClr val="595959"/>
              </a:solidFill>
            </a:endParaRPr>
          </a:p>
          <a:p>
            <a:pPr indent="0" lvl="0" marL="0" rtl="0" algn="l">
              <a:lnSpc>
                <a:spcPct val="105000"/>
              </a:lnSpc>
              <a:spcBef>
                <a:spcPts val="1200"/>
              </a:spcBef>
              <a:spcAft>
                <a:spcPts val="0"/>
              </a:spcAft>
              <a:buClr>
                <a:schemeClr val="dk1"/>
              </a:buClr>
              <a:buSzPts val="1018"/>
              <a:buFont typeface="Arial"/>
              <a:buNone/>
            </a:pPr>
            <a:r>
              <a:rPr lang="en-GB" sz="1765">
                <a:solidFill>
                  <a:srgbClr val="595959"/>
                </a:solidFill>
              </a:rPr>
              <a:t>-</a:t>
            </a:r>
            <a:r>
              <a:rPr b="1" lang="en-GB" sz="1765">
                <a:solidFill>
                  <a:srgbClr val="595959"/>
                </a:solidFill>
              </a:rPr>
              <a:t>OHS </a:t>
            </a:r>
            <a:r>
              <a:rPr lang="en-GB" sz="1765">
                <a:solidFill>
                  <a:srgbClr val="595959"/>
                </a:solidFill>
              </a:rPr>
              <a:t>community: review PPE programs with a sex-based anthropometric lens focused on fit and rise beyond simple pass/fail PPE enforcement SEEK TO UNDERSTAND</a:t>
            </a:r>
            <a:endParaRPr sz="1765">
              <a:solidFill>
                <a:srgbClr val="595959"/>
              </a:solidFill>
            </a:endParaRPr>
          </a:p>
          <a:p>
            <a:pPr indent="0" lvl="0" marL="0" rtl="0" algn="l">
              <a:lnSpc>
                <a:spcPct val="105000"/>
              </a:lnSpc>
              <a:spcBef>
                <a:spcPts val="1200"/>
              </a:spcBef>
              <a:spcAft>
                <a:spcPts val="0"/>
              </a:spcAft>
              <a:buClr>
                <a:schemeClr val="dk1"/>
              </a:buClr>
              <a:buSzPts val="1018"/>
              <a:buFont typeface="Arial"/>
              <a:buNone/>
            </a:pPr>
            <a:r>
              <a:rPr lang="en-GB" sz="1765">
                <a:solidFill>
                  <a:srgbClr val="595959"/>
                </a:solidFill>
              </a:rPr>
              <a:t>-</a:t>
            </a:r>
            <a:r>
              <a:rPr b="1" lang="en-GB" sz="1765">
                <a:solidFill>
                  <a:srgbClr val="595959"/>
                </a:solidFill>
              </a:rPr>
              <a:t>Supervisors</a:t>
            </a:r>
            <a:r>
              <a:rPr lang="en-GB" sz="1765">
                <a:solidFill>
                  <a:srgbClr val="595959"/>
                </a:solidFill>
              </a:rPr>
              <a:t>: encourage reporting of PPE-related near misses/incidents, educate/empower your team to foster a culture of allyship - </a:t>
            </a:r>
            <a:r>
              <a:rPr i="1" lang="en-GB" sz="1765">
                <a:solidFill>
                  <a:srgbClr val="595959"/>
                </a:solidFill>
              </a:rPr>
              <a:t>Be More than a Bystander, see something - say something!</a:t>
            </a:r>
            <a:endParaRPr i="1" sz="1765">
              <a:solidFill>
                <a:srgbClr val="595959"/>
              </a:solidFill>
            </a:endParaRPr>
          </a:p>
          <a:p>
            <a:pPr indent="0" lvl="0" marL="0" rtl="0" algn="l">
              <a:lnSpc>
                <a:spcPct val="105000"/>
              </a:lnSpc>
              <a:spcBef>
                <a:spcPts val="1200"/>
              </a:spcBef>
              <a:spcAft>
                <a:spcPts val="0"/>
              </a:spcAft>
              <a:buClr>
                <a:schemeClr val="dk1"/>
              </a:buClr>
              <a:buSzPts val="1018"/>
              <a:buFont typeface="Arial"/>
              <a:buNone/>
            </a:pPr>
            <a:r>
              <a:rPr lang="en-GB" sz="1765">
                <a:solidFill>
                  <a:srgbClr val="595959"/>
                </a:solidFill>
              </a:rPr>
              <a:t>-</a:t>
            </a:r>
            <a:r>
              <a:rPr b="1" lang="en-GB" sz="1765">
                <a:solidFill>
                  <a:srgbClr val="595959"/>
                </a:solidFill>
              </a:rPr>
              <a:t>Employers</a:t>
            </a:r>
            <a:r>
              <a:rPr lang="en-GB" sz="1765">
                <a:solidFill>
                  <a:srgbClr val="595959"/>
                </a:solidFill>
              </a:rPr>
              <a:t>: join forward-thinking companies and invest in women’s PPE as a measurable due diligence standard that will set you apart to potential investors, to your workforce, and to potential skilled labour new-hires </a:t>
            </a:r>
            <a:endParaRPr sz="1765">
              <a:solidFill>
                <a:srgbClr val="595959"/>
              </a:solidFill>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6f01433a48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6f01433a48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6c66e1ab6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16c66e1ab6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400">
                <a:solidFill>
                  <a:schemeClr val="dk1"/>
                </a:solidFill>
              </a:rPr>
              <a:t>Why did I leave engineering and found Helga Wear?</a:t>
            </a:r>
            <a:endParaRPr sz="1400">
              <a:solidFill>
                <a:schemeClr val="dk1"/>
              </a:solidFill>
            </a:endParaRPr>
          </a:p>
          <a:p>
            <a:pPr indent="0" lvl="0" marL="0" rtl="0" algn="l">
              <a:spcBef>
                <a:spcPts val="0"/>
              </a:spcBef>
              <a:spcAft>
                <a:spcPts val="0"/>
              </a:spcAft>
              <a:buNone/>
            </a:pPr>
            <a:r>
              <a:rPr lang="en-GB" sz="1400">
                <a:solidFill>
                  <a:schemeClr val="dk1"/>
                </a:solidFill>
              </a:rPr>
              <a:t>Well, why do loads of women leave trades?</a:t>
            </a:r>
            <a:endParaRPr sz="1400">
              <a:solidFill>
                <a:schemeClr val="dk1"/>
              </a:solidFill>
            </a:endParaRPr>
          </a:p>
          <a:p>
            <a:pPr indent="0" lvl="0" marL="0" rtl="0" algn="l">
              <a:spcBef>
                <a:spcPts val="0"/>
              </a:spcBef>
              <a:spcAft>
                <a:spcPts val="0"/>
              </a:spcAft>
              <a:buNone/>
            </a:pPr>
            <a:r>
              <a:rPr lang="en-GB" sz="1400">
                <a:solidFill>
                  <a:schemeClr val="dk1"/>
                </a:solidFill>
              </a:rPr>
              <a:t>Let’s take a look at one of my job sites, for environmental consulting firm</a:t>
            </a:r>
            <a:endParaRPr sz="1400">
              <a:solidFill>
                <a:schemeClr val="dk1"/>
              </a:solidFill>
            </a:endParaRPr>
          </a:p>
          <a:p>
            <a:pPr indent="0" lvl="0" marL="0" rtl="0" algn="l">
              <a:spcBef>
                <a:spcPts val="0"/>
              </a:spcBef>
              <a:spcAft>
                <a:spcPts val="0"/>
              </a:spcAft>
              <a:buNone/>
            </a:pPr>
            <a:r>
              <a:rPr lang="en-GB" sz="1400">
                <a:solidFill>
                  <a:schemeClr val="dk1"/>
                </a:solidFill>
              </a:rPr>
              <a:t>-hold cad specs, report to ministry/client</a:t>
            </a:r>
            <a:endParaRPr sz="1400">
              <a:solidFill>
                <a:schemeClr val="dk1"/>
              </a:solidFill>
            </a:endParaRPr>
          </a:p>
          <a:p>
            <a:pPr indent="0" lvl="0" marL="0" rtl="0" algn="l">
              <a:spcBef>
                <a:spcPts val="0"/>
              </a:spcBef>
              <a:spcAft>
                <a:spcPts val="0"/>
              </a:spcAft>
              <a:buNone/>
            </a:pPr>
            <a:r>
              <a:rPr lang="en-GB" sz="1400">
                <a:solidFill>
                  <a:schemeClr val="dk1"/>
                </a:solidFill>
              </a:rPr>
              <a:t>-sampling, water, soil, vapours</a:t>
            </a:r>
            <a:endParaRPr sz="1400">
              <a:solidFill>
                <a:schemeClr val="dk1"/>
              </a:solidFill>
            </a:endParaRPr>
          </a:p>
          <a:p>
            <a:pPr indent="0" lvl="0" marL="0" rtl="0" algn="l">
              <a:spcBef>
                <a:spcPts val="0"/>
              </a:spcBef>
              <a:spcAft>
                <a:spcPts val="0"/>
              </a:spcAft>
              <a:buNone/>
            </a:pPr>
            <a:r>
              <a:rPr lang="en-GB" sz="1400">
                <a:solidFill>
                  <a:schemeClr val="dk1"/>
                </a:solidFill>
              </a:rPr>
              <a:t>-I conducted the H&amp;S tailgate meetings, filled out and collected the daily job safety analyses sheets</a:t>
            </a:r>
            <a:endParaRPr sz="1400">
              <a:solidFill>
                <a:schemeClr val="dk1"/>
              </a:solidFill>
            </a:endParaRPr>
          </a:p>
          <a:p>
            <a:pPr indent="0" lvl="0" marL="0" rtl="0" algn="l">
              <a:spcBef>
                <a:spcPts val="0"/>
              </a:spcBef>
              <a:spcAft>
                <a:spcPts val="0"/>
              </a:spcAft>
              <a:buNone/>
            </a:pPr>
            <a:r>
              <a:rPr lang="en-GB" sz="1400">
                <a:solidFill>
                  <a:schemeClr val="dk1"/>
                </a:solidFill>
              </a:rPr>
              <a:t>-I was measured on productivity stats my ability to get sub-contracted trades to finish jobs on time and in budget</a:t>
            </a:r>
            <a:endParaRPr sz="1400">
              <a:solidFill>
                <a:schemeClr val="dk1"/>
              </a:solidFill>
            </a:endParaRPr>
          </a:p>
          <a:p>
            <a:pPr indent="0" lvl="0" marL="0" rtl="0" algn="l">
              <a:spcBef>
                <a:spcPts val="0"/>
              </a:spcBef>
              <a:spcAft>
                <a:spcPts val="0"/>
              </a:spcAft>
              <a:buNone/>
            </a:pPr>
            <a:r>
              <a:rPr lang="en-GB" sz="1400">
                <a:solidFill>
                  <a:schemeClr val="dk1"/>
                </a:solidFill>
              </a:rPr>
              <a:t>So I had to win them over</a:t>
            </a:r>
            <a:endParaRPr sz="1400">
              <a:solidFill>
                <a:schemeClr val="dk1"/>
              </a:solidFill>
            </a:endParaRPr>
          </a:p>
          <a:p>
            <a:pPr indent="0" lvl="0" marL="0" rtl="0" algn="l">
              <a:spcBef>
                <a:spcPts val="0"/>
              </a:spcBef>
              <a:spcAft>
                <a:spcPts val="0"/>
              </a:spcAft>
              <a:buNone/>
            </a:pPr>
            <a:r>
              <a:rPr lang="en-GB" sz="1400">
                <a:solidFill>
                  <a:schemeClr val="dk1"/>
                </a:solidFill>
              </a:rPr>
              <a:t>I know, I went into a non-traditional field for a woman. </a:t>
            </a:r>
            <a:endParaRPr sz="1400">
              <a:solidFill>
                <a:schemeClr val="dk1"/>
              </a:solidFill>
            </a:endParaRPr>
          </a:p>
          <a:p>
            <a:pPr indent="0" lvl="0" marL="0" rtl="0" algn="l">
              <a:spcBef>
                <a:spcPts val="0"/>
              </a:spcBef>
              <a:spcAft>
                <a:spcPts val="0"/>
              </a:spcAft>
              <a:buNone/>
            </a:pPr>
            <a:r>
              <a:rPr lang="en-GB" sz="1400">
                <a:solidFill>
                  <a:schemeClr val="dk1"/>
                </a:solidFill>
              </a:rPr>
              <a:t>There are certain things that I just accepted…male culture… tough, the PPE was obviously made for a man</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GB" sz="1400">
                <a:solidFill>
                  <a:schemeClr val="dk1"/>
                </a:solidFill>
              </a:rPr>
              <a:t>but was it unreasonable for me to expect my PPE to be safe? </a:t>
            </a:r>
            <a:endParaRPr sz="1400">
              <a:solidFill>
                <a:schemeClr val="dk1"/>
              </a:solidFill>
            </a:endParaRPr>
          </a:p>
          <a:p>
            <a:pPr indent="0" lvl="0" marL="0" rtl="0" algn="l">
              <a:spcBef>
                <a:spcPts val="0"/>
              </a:spcBef>
              <a:spcAft>
                <a:spcPts val="0"/>
              </a:spcAft>
              <a:buNone/>
            </a:pPr>
            <a:r>
              <a:rPr lang="en-GB" sz="1400">
                <a:solidFill>
                  <a:schemeClr val="dk1"/>
                </a:solidFill>
              </a:rPr>
              <a:t>Well, I didn’t feel safe in my PPE.</a:t>
            </a:r>
            <a:endParaRPr sz="1400">
              <a:solidFill>
                <a:schemeClr val="dk1"/>
              </a:solidFill>
            </a:endParaRPr>
          </a:p>
          <a:p>
            <a:pPr indent="0" lvl="0" marL="0" rtl="0" algn="l">
              <a:spcBef>
                <a:spcPts val="0"/>
              </a:spcBef>
              <a:spcAft>
                <a:spcPts val="0"/>
              </a:spcAft>
              <a:buNone/>
            </a:pPr>
            <a:r>
              <a:rPr lang="en-GB" sz="1400">
                <a:solidFill>
                  <a:schemeClr val="dk1"/>
                </a:solidFill>
              </a:rPr>
              <a:t>List my PPE</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GB" sz="1400">
                <a:solidFill>
                  <a:schemeClr val="dk1"/>
                </a:solidFill>
              </a:rPr>
              <a:t>Issues: </a:t>
            </a:r>
            <a:endParaRPr sz="1400">
              <a:solidFill>
                <a:schemeClr val="dk1"/>
              </a:solidFill>
            </a:endParaRPr>
          </a:p>
          <a:p>
            <a:pPr indent="0" lvl="0" marL="0" rtl="0" algn="l">
              <a:spcBef>
                <a:spcPts val="0"/>
              </a:spcBef>
              <a:spcAft>
                <a:spcPts val="0"/>
              </a:spcAft>
              <a:buNone/>
            </a:pPr>
            <a:r>
              <a:rPr lang="en-GB" sz="1400">
                <a:solidFill>
                  <a:schemeClr val="dk1"/>
                </a:solidFill>
              </a:rPr>
              <a:t>Fit - sewing/modifying, </a:t>
            </a:r>
            <a:endParaRPr sz="1400">
              <a:solidFill>
                <a:schemeClr val="dk1"/>
              </a:solidFill>
            </a:endParaRPr>
          </a:p>
          <a:p>
            <a:pPr indent="0" lvl="0" marL="0" rtl="0" algn="l">
              <a:spcBef>
                <a:spcPts val="0"/>
              </a:spcBef>
              <a:spcAft>
                <a:spcPts val="0"/>
              </a:spcAft>
              <a:buNone/>
            </a:pPr>
            <a:r>
              <a:rPr lang="en-GB" sz="1400">
                <a:solidFill>
                  <a:schemeClr val="dk1"/>
                </a:solidFill>
              </a:rPr>
              <a:t>Anatomy - toileting</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6c66e1ab65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6c66e1ab65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400">
                <a:solidFill>
                  <a:schemeClr val="dk1"/>
                </a:solidFill>
              </a:rPr>
              <a:t>Therefore - OPPORTUNITY COST to toileting, and I toileted more than my male colleagues</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GB" sz="1400">
                <a:solidFill>
                  <a:schemeClr val="dk1"/>
                </a:solidFill>
              </a:rPr>
              <a:t>Productivity metrics: annual bonuses, field work</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GB" sz="1400">
                <a:solidFill>
                  <a:schemeClr val="dk1"/>
                </a:solidFill>
              </a:rPr>
              <a:t>So the cost/impact to me just from not being able to toilet</a:t>
            </a:r>
            <a:endParaRPr sz="1400">
              <a:solidFill>
                <a:schemeClr val="dk1"/>
              </a:solidFill>
            </a:endParaRPr>
          </a:p>
          <a:p>
            <a:pPr indent="0" lvl="0" marL="0" rtl="0" algn="l">
              <a:spcBef>
                <a:spcPts val="0"/>
              </a:spcBef>
              <a:spcAft>
                <a:spcPts val="0"/>
              </a:spcAft>
              <a:buNone/>
            </a:pPr>
            <a:r>
              <a:rPr lang="en-GB" sz="1400">
                <a:solidFill>
                  <a:schemeClr val="dk1"/>
                </a:solidFill>
              </a:rPr>
              <a:t>-safety</a:t>
            </a:r>
            <a:endParaRPr sz="1400">
              <a:solidFill>
                <a:schemeClr val="dk1"/>
              </a:solidFill>
            </a:endParaRPr>
          </a:p>
          <a:p>
            <a:pPr indent="0" lvl="0" marL="0" rtl="0" algn="l">
              <a:spcBef>
                <a:spcPts val="0"/>
              </a:spcBef>
              <a:spcAft>
                <a:spcPts val="0"/>
              </a:spcAft>
              <a:buNone/>
            </a:pPr>
            <a:r>
              <a:rPr lang="en-GB" sz="1400">
                <a:solidFill>
                  <a:schemeClr val="dk1"/>
                </a:solidFill>
              </a:rPr>
              <a:t>-productivity</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GB" sz="1400">
                <a:solidFill>
                  <a:schemeClr val="dk1"/>
                </a:solidFill>
              </a:rPr>
              <a:t>So I reached out to other women at work</a:t>
            </a:r>
            <a:endParaRPr sz="1400">
              <a:solidFill>
                <a:schemeClr val="dk1"/>
              </a:solidFill>
            </a:endParaRPr>
          </a:p>
          <a:p>
            <a:pPr indent="0" lvl="0" marL="0" rtl="0" algn="l">
              <a:spcBef>
                <a:spcPts val="0"/>
              </a:spcBef>
              <a:spcAft>
                <a:spcPts val="0"/>
              </a:spcAft>
              <a:buNone/>
            </a:pPr>
            <a:r>
              <a:rPr lang="en-GB" sz="1400">
                <a:solidFill>
                  <a:schemeClr val="dk1"/>
                </a:solidFill>
              </a:rPr>
              <a:t>-don’t drink</a:t>
            </a:r>
            <a:endParaRPr sz="1400">
              <a:solidFill>
                <a:schemeClr val="dk1"/>
              </a:solidFill>
            </a:endParaRPr>
          </a:p>
          <a:p>
            <a:pPr indent="0" lvl="0" marL="0" rtl="0" algn="l">
              <a:spcBef>
                <a:spcPts val="0"/>
              </a:spcBef>
              <a:spcAft>
                <a:spcPts val="0"/>
              </a:spcAft>
              <a:buNone/>
            </a:pPr>
            <a:r>
              <a:rPr lang="en-GB" sz="1400">
                <a:solidFill>
                  <a:schemeClr val="dk1"/>
                </a:solidFill>
              </a:rPr>
              <a:t>-wait to pee</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GB" sz="1400">
                <a:solidFill>
                  <a:schemeClr val="dk1"/>
                </a:solidFill>
              </a:rPr>
              <a:t>Over time I developed abnormal hydration and toileting behaviours</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GB" sz="1400">
                <a:solidFill>
                  <a:schemeClr val="dk1"/>
                </a:solidFill>
              </a:rPr>
              <a:t>Impacted: sleep patterns, urinary tract, immune system</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GB" sz="1400">
                <a:solidFill>
                  <a:schemeClr val="dk1"/>
                </a:solidFill>
              </a:rPr>
              <a:t>I didn’t connect the dots ….behaviour at work …to health effects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GB" sz="1400">
                <a:solidFill>
                  <a:schemeClr val="dk1"/>
                </a:solidFill>
              </a:rPr>
              <a:t>-RECAP: my PPE didn’t make me feel </a:t>
            </a:r>
            <a:r>
              <a:rPr b="1" lang="en-GB" sz="1400">
                <a:solidFill>
                  <a:schemeClr val="dk1"/>
                </a:solidFill>
              </a:rPr>
              <a:t>protected</a:t>
            </a:r>
            <a:r>
              <a:rPr lang="en-GB" sz="1400">
                <a:solidFill>
                  <a:schemeClr val="dk1"/>
                </a:solidFill>
              </a:rPr>
              <a:t>, or </a:t>
            </a:r>
            <a:r>
              <a:rPr b="1" lang="en-GB" sz="1400">
                <a:solidFill>
                  <a:schemeClr val="dk1"/>
                </a:solidFill>
              </a:rPr>
              <a:t>professional</a:t>
            </a:r>
            <a:r>
              <a:rPr lang="en-GB" sz="1400">
                <a:solidFill>
                  <a:schemeClr val="dk1"/>
                </a:solidFill>
              </a:rPr>
              <a:t>, and toileting came at a cost: productivity, safety, health</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GB" sz="1400">
                <a:solidFill>
                  <a:schemeClr val="dk1"/>
                </a:solidFill>
              </a:rPr>
              <a:t>So…as this is happening, because I’m a sewer, I started modifying my bib overalls</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GB" sz="1400">
                <a:solidFill>
                  <a:schemeClr val="dk1"/>
                </a:solidFill>
              </a:rPr>
              <a:t>Also of note: even though I was responsible for H&amp;S tailgate meetings…</a:t>
            </a:r>
            <a:endParaRPr sz="1400">
              <a:solidFill>
                <a:schemeClr val="dk1"/>
              </a:solidFill>
            </a:endParaRPr>
          </a:p>
          <a:p>
            <a:pPr indent="0" lvl="0" marL="0" rtl="0" algn="l">
              <a:spcBef>
                <a:spcPts val="0"/>
              </a:spcBef>
              <a:spcAft>
                <a:spcPts val="0"/>
              </a:spcAft>
              <a:buNone/>
            </a:pPr>
            <a:r>
              <a:rPr lang="en-GB" sz="1400">
                <a:solidFill>
                  <a:schemeClr val="dk1"/>
                </a:solidFill>
              </a:rPr>
              <a:t>My PPE-related near misses/hazards didn’t make it onto my JSA’s</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GB"/>
              <a:t>SO - once I had made a design that let me take a quick leak outdoors, with dignity, feeling safe, it saved me at least an hour a day, and I got to drink/hydrate like the guys again. I felt called to take it to market, because maybe it could help other women too? At least women deserve options of PPE designed for their anatomy.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THAT is the answer to the question - why leave engineering…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NOW fast forward to 2019</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6c66e1ab6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16c66e1ab6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Explain R&amp;D of FR safety coveralls at Seaspan</a:t>
            </a:r>
            <a:endParaRPr/>
          </a:p>
          <a:p>
            <a:pPr indent="0" lvl="0" marL="0" rtl="0" algn="l">
              <a:spcBef>
                <a:spcPts val="0"/>
              </a:spcBef>
              <a:spcAft>
                <a:spcPts val="0"/>
              </a:spcAft>
              <a:buNone/>
            </a:pPr>
            <a:r>
              <a:rPr lang="en-GB"/>
              <a:t>-women’s group</a:t>
            </a:r>
            <a:endParaRPr/>
          </a:p>
          <a:p>
            <a:pPr indent="0" lvl="0" marL="0" rtl="0" algn="l">
              <a:spcBef>
                <a:spcPts val="0"/>
              </a:spcBef>
              <a:spcAft>
                <a:spcPts val="0"/>
              </a:spcAft>
              <a:buNone/>
            </a:pPr>
            <a:r>
              <a:rPr lang="en-GB"/>
              <a:t>-shoulder span and crotch height mobility restrictions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AH-HA…OH OH</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To recap: women’s H&amp;S is being impacted by wearing PPE not designed for their bodies</a:t>
            </a:r>
            <a:endParaRPr/>
          </a:p>
          <a:p>
            <a:pPr indent="0" lvl="0" marL="0" rtl="0" algn="l">
              <a:spcBef>
                <a:spcPts val="0"/>
              </a:spcBef>
              <a:spcAft>
                <a:spcPts val="0"/>
              </a:spcAft>
              <a:buNone/>
            </a:pPr>
            <a:r>
              <a:rPr lang="en-GB"/>
              <a:t>When asked if they were reporting near misses/incidents that are PPE related</a:t>
            </a:r>
            <a:endParaRPr/>
          </a:p>
          <a:p>
            <a:pPr indent="0" lvl="0" marL="0" rtl="0" algn="l">
              <a:spcBef>
                <a:spcPts val="0"/>
              </a:spcBef>
              <a:spcAft>
                <a:spcPts val="0"/>
              </a:spcAft>
              <a:buNone/>
            </a:pPr>
            <a:r>
              <a:rPr lang="en-GB"/>
              <a:t>-NO - don’t want to complain, don’t want to lose their job, male-default PPE is part of the job, don’t want to be targeted, don’t want to anger the men</a:t>
            </a:r>
            <a:endParaRPr/>
          </a:p>
          <a:p>
            <a:pPr indent="0" lvl="0" marL="0" rtl="0" algn="l">
              <a:spcBef>
                <a:spcPts val="0"/>
              </a:spcBef>
              <a:spcAft>
                <a:spcPts val="0"/>
              </a:spcAft>
              <a:buNone/>
            </a:pPr>
            <a:r>
              <a:rPr lang="en-GB"/>
              <a:t>-YES - but I was dismissed, they didn’t listen</a:t>
            </a:r>
            <a:endParaRPr/>
          </a:p>
          <a:p>
            <a:pPr indent="0" lvl="0" marL="0" rtl="0" algn="l">
              <a:spcBef>
                <a:spcPts val="0"/>
              </a:spcBef>
              <a:spcAft>
                <a:spcPts val="0"/>
              </a:spcAft>
              <a:buNone/>
            </a:pPr>
            <a:r>
              <a:rPr lang="en-GB"/>
              <a:t>Risks get normalized, cognitive distractions </a:t>
            </a:r>
            <a:endParaRPr/>
          </a:p>
          <a:p>
            <a:pPr indent="0" lvl="0" marL="0" rtl="0" algn="l">
              <a:spcBef>
                <a:spcPts val="0"/>
              </a:spcBef>
              <a:spcAft>
                <a:spcPts val="0"/>
              </a:spcAft>
              <a:buNone/>
            </a:pPr>
            <a:r>
              <a:rPr lang="en-GB"/>
              <a:t>THIS IS CHANGING BTW…WOMEN are starting to come forward</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GB">
                <a:solidFill>
                  <a:schemeClr val="dk1"/>
                </a:solidFill>
              </a:rPr>
              <a:t>BUT first..back to my story…</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So why is there such a discrepancy here? There is a dissonance happening…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6c66e1ab65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6c66e1ab65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GB"/>
              <a:t>I looked to the current standards (read)</a:t>
            </a:r>
            <a:endParaRPr/>
          </a:p>
          <a:p>
            <a:pPr indent="0" lvl="0" marL="0" rtl="0" algn="l">
              <a:lnSpc>
                <a:spcPct val="115000"/>
              </a:lnSpc>
              <a:spcBef>
                <a:spcPts val="0"/>
              </a:spcBef>
              <a:spcAft>
                <a:spcPts val="0"/>
              </a:spcAft>
              <a:buNone/>
            </a:pPr>
            <a:r>
              <a:rPr lang="en-GB" sz="1800">
                <a:solidFill>
                  <a:srgbClr val="595959"/>
                </a:solidFill>
              </a:rPr>
              <a:t>-regulation doesn’t acknowledge the anatomical differences between sexes</a:t>
            </a:r>
            <a:endParaRPr sz="1800">
              <a:solidFill>
                <a:srgbClr val="595959"/>
              </a:solidFill>
            </a:endParaRPr>
          </a:p>
          <a:p>
            <a:pPr indent="0" lvl="0" marL="0" rtl="0" algn="l">
              <a:lnSpc>
                <a:spcPct val="115000"/>
              </a:lnSpc>
              <a:spcBef>
                <a:spcPts val="1200"/>
              </a:spcBef>
              <a:spcAft>
                <a:spcPts val="0"/>
              </a:spcAft>
              <a:buNone/>
            </a:pPr>
            <a:r>
              <a:rPr lang="en-GB" sz="1800">
                <a:solidFill>
                  <a:srgbClr val="595959"/>
                </a:solidFill>
              </a:rPr>
              <a:t>In fact it implies that women are scaled down versions of men</a:t>
            </a:r>
            <a:endParaRPr sz="1800">
              <a:solidFill>
                <a:srgbClr val="595959"/>
              </a:solidFill>
            </a:endParaRPr>
          </a:p>
          <a:p>
            <a:pPr indent="0" lvl="0" marL="0" rtl="0" algn="l">
              <a:lnSpc>
                <a:spcPct val="115000"/>
              </a:lnSpc>
              <a:spcBef>
                <a:spcPts val="1200"/>
              </a:spcBef>
              <a:spcAft>
                <a:spcPts val="0"/>
              </a:spcAft>
              <a:buNone/>
            </a:pPr>
            <a:r>
              <a:rPr lang="en-GB" sz="1800">
                <a:solidFill>
                  <a:srgbClr val="595959"/>
                </a:solidFill>
              </a:rPr>
              <a:t>-no matter how many sizes are on offer, the fit/proportions will be off</a:t>
            </a:r>
            <a:endParaRPr sz="1800">
              <a:solidFill>
                <a:srgbClr val="595959"/>
              </a:solidFill>
            </a:endParaRPr>
          </a:p>
          <a:p>
            <a:pPr indent="0" lvl="0" marL="0" rtl="0" algn="l">
              <a:lnSpc>
                <a:spcPct val="115000"/>
              </a:lnSpc>
              <a:spcBef>
                <a:spcPts val="1200"/>
              </a:spcBef>
              <a:spcAft>
                <a:spcPts val="0"/>
              </a:spcAft>
              <a:buNone/>
            </a:pPr>
            <a:r>
              <a:rPr lang="en-GB" sz="1800">
                <a:solidFill>
                  <a:srgbClr val="595959"/>
                </a:solidFill>
              </a:rPr>
              <a:t>So I started bothering the CSA group</a:t>
            </a:r>
            <a:endParaRPr sz="1800">
              <a:solidFill>
                <a:srgbClr val="595959"/>
              </a:solidFill>
            </a:endParaRPr>
          </a:p>
          <a:p>
            <a:pPr indent="0" lvl="0" marL="0" rtl="0" algn="l">
              <a:lnSpc>
                <a:spcPct val="115000"/>
              </a:lnSpc>
              <a:spcBef>
                <a:spcPts val="1200"/>
              </a:spcBef>
              <a:spcAft>
                <a:spcPts val="0"/>
              </a:spcAft>
              <a:buNone/>
            </a:pPr>
            <a:r>
              <a:t/>
            </a:r>
            <a:endParaRPr sz="1800">
              <a:solidFill>
                <a:srgbClr val="595959"/>
              </a:solidFill>
            </a:endParaRPr>
          </a:p>
          <a:p>
            <a:pPr indent="0" lvl="0" marL="0" rtl="0" algn="l">
              <a:lnSpc>
                <a:spcPct val="115000"/>
              </a:lnSpc>
              <a:spcBef>
                <a:spcPts val="1200"/>
              </a:spcBef>
              <a:spcAft>
                <a:spcPts val="0"/>
              </a:spcAft>
              <a:buNone/>
            </a:pPr>
            <a:r>
              <a:t/>
            </a:r>
            <a:endParaRPr sz="1800">
              <a:solidFill>
                <a:srgbClr val="595959"/>
              </a:solidFill>
            </a:endParaRPr>
          </a:p>
          <a:p>
            <a:pPr indent="0" lvl="0" marL="0" rtl="0" algn="l">
              <a:spcBef>
                <a:spcPts val="1200"/>
              </a:spcBef>
              <a:spcAft>
                <a:spcPts val="0"/>
              </a:spcAft>
              <a:buNone/>
            </a:pPr>
            <a:r>
              <a:t/>
            </a:r>
            <a:endParaRPr sz="1800">
              <a:solidFill>
                <a:srgbClr val="595959"/>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16c66e1ab65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16c66e1ab65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800">
                <a:solidFill>
                  <a:srgbClr val="595959"/>
                </a:solidFill>
              </a:rPr>
              <a:t>Project manager in charge of revising CSA Z96, invited me to join the committee for this current round of revisions</a:t>
            </a:r>
            <a:endParaRPr sz="1800">
              <a:solidFill>
                <a:srgbClr val="595959"/>
              </a:solidFill>
            </a:endParaRPr>
          </a:p>
          <a:p>
            <a:pPr indent="0" lvl="0" marL="0" rtl="0" algn="l">
              <a:lnSpc>
                <a:spcPct val="115000"/>
              </a:lnSpc>
              <a:spcBef>
                <a:spcPts val="1200"/>
              </a:spcBef>
              <a:spcAft>
                <a:spcPts val="0"/>
              </a:spcAft>
              <a:buNone/>
            </a:pPr>
            <a:r>
              <a:rPr lang="en-GB" sz="1800">
                <a:solidFill>
                  <a:srgbClr val="595959"/>
                </a:solidFill>
              </a:rPr>
              <a:t>But…had to back out…gave presentation as a guest</a:t>
            </a:r>
            <a:endParaRPr sz="1800">
              <a:solidFill>
                <a:srgbClr val="595959"/>
              </a:solidFill>
            </a:endParaRPr>
          </a:p>
          <a:p>
            <a:pPr indent="0" lvl="0" marL="0" rtl="0" algn="l">
              <a:lnSpc>
                <a:spcPct val="115000"/>
              </a:lnSpc>
              <a:spcBef>
                <a:spcPts val="1200"/>
              </a:spcBef>
              <a:spcAft>
                <a:spcPts val="0"/>
              </a:spcAft>
              <a:buNone/>
            </a:pPr>
            <a:r>
              <a:rPr lang="en-GB" sz="1800">
                <a:solidFill>
                  <a:srgbClr val="595959"/>
                </a:solidFill>
              </a:rPr>
              <a:t>Heated debate…</a:t>
            </a:r>
            <a:endParaRPr sz="1800">
              <a:solidFill>
                <a:srgbClr val="595959"/>
              </a:solidFill>
            </a:endParaRPr>
          </a:p>
          <a:p>
            <a:pPr indent="0" lvl="0" marL="0" rtl="0" algn="l">
              <a:lnSpc>
                <a:spcPct val="115000"/>
              </a:lnSpc>
              <a:spcBef>
                <a:spcPts val="1200"/>
              </a:spcBef>
              <a:spcAft>
                <a:spcPts val="0"/>
              </a:spcAft>
              <a:buNone/>
            </a:pPr>
            <a:r>
              <a:rPr lang="en-GB" sz="1800">
                <a:solidFill>
                  <a:srgbClr val="595959"/>
                </a:solidFill>
              </a:rPr>
              <a:t>-until recently there wasn’t a business case for it</a:t>
            </a:r>
            <a:endParaRPr sz="1800">
              <a:solidFill>
                <a:srgbClr val="595959"/>
              </a:solidFill>
            </a:endParaRPr>
          </a:p>
          <a:p>
            <a:pPr indent="0" lvl="0" marL="0" rtl="0" algn="l">
              <a:lnSpc>
                <a:spcPct val="115000"/>
              </a:lnSpc>
              <a:spcBef>
                <a:spcPts val="1200"/>
              </a:spcBef>
              <a:spcAft>
                <a:spcPts val="0"/>
              </a:spcAft>
              <a:buClr>
                <a:schemeClr val="dk1"/>
              </a:buClr>
              <a:buSzPts val="1100"/>
              <a:buFont typeface="Arial"/>
              <a:buNone/>
            </a:pPr>
            <a:r>
              <a:rPr lang="en-GB" sz="1800">
                <a:solidFill>
                  <a:srgbClr val="595959"/>
                </a:solidFill>
              </a:rPr>
              <a:t>-major voices of dissent from manuf sector, multiple women stood up and spoke to their own experience wearing PPE and framed it that it’s not a matter of if, but a matter of how soon</a:t>
            </a:r>
            <a:endParaRPr sz="1800">
              <a:solidFill>
                <a:srgbClr val="595959"/>
              </a:solidFill>
            </a:endParaRPr>
          </a:p>
          <a:p>
            <a:pPr indent="0" lvl="0" marL="0" rtl="0" algn="l">
              <a:spcBef>
                <a:spcPts val="1200"/>
              </a:spcBef>
              <a:spcAft>
                <a:spcPts val="0"/>
              </a:spcAft>
              <a:buNone/>
            </a:pPr>
            <a:r>
              <a:rPr lang="en-GB"/>
              <a:t>-asked to be a part of</a:t>
            </a:r>
            <a:endParaRPr/>
          </a:p>
          <a:p>
            <a:pPr indent="0" lvl="0" marL="0" rtl="0" algn="l">
              <a:spcBef>
                <a:spcPts val="0"/>
              </a:spcBef>
              <a:spcAft>
                <a:spcPts val="0"/>
              </a:spcAft>
              <a:buNone/>
            </a:pPr>
            <a:r>
              <a:rPr lang="en-GB"/>
              <a:t>-contributed to the literary review and development of a cross-canada survey, JAN, FEB 2022, over 2700 Canadian women </a:t>
            </a:r>
            <a:endParaRPr/>
          </a:p>
          <a:p>
            <a:pPr indent="0" lvl="0" marL="0" rtl="0" algn="l">
              <a:spcBef>
                <a:spcPts val="0"/>
              </a:spcBef>
              <a:spcAft>
                <a:spcPts val="0"/>
              </a:spcAft>
              <a:buNone/>
            </a:pPr>
            <a:r>
              <a:rPr lang="en-GB"/>
              <a:t>-thanks to all who supported getting this out</a:t>
            </a:r>
            <a:endParaRPr/>
          </a:p>
          <a:p>
            <a:pPr indent="0" lvl="0" marL="0" rtl="0" algn="l">
              <a:spcBef>
                <a:spcPts val="0"/>
              </a:spcBef>
              <a:spcAft>
                <a:spcPts val="0"/>
              </a:spcAft>
              <a:buNone/>
            </a:pPr>
            <a:r>
              <a:rPr lang="en-GB"/>
              <a:t>-release date, title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BUT - CSA’s stance was that they were just here to collect the data, the science, not to make a decision. They maintained that this was up to the policy/enforcement community SO..</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6c66e1ab65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6c66e1ab65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While CSA research advisory group was </a:t>
            </a:r>
            <a:r>
              <a:rPr lang="en-GB"/>
              <a:t>happening, I was unconvinced that the CSA group was the avenue.</a:t>
            </a:r>
            <a:endParaRPr/>
          </a:p>
          <a:p>
            <a:pPr indent="0" lvl="0" marL="0" rtl="0" algn="l">
              <a:spcBef>
                <a:spcPts val="0"/>
              </a:spcBef>
              <a:spcAft>
                <a:spcPts val="0"/>
              </a:spcAft>
              <a:buNone/>
            </a:pPr>
            <a:r>
              <a:rPr lang="en-GB"/>
              <a:t>-It was explained to me that there purpose was to act as impartial third parties, to collect data, science, and provide the fact-based reports to the policy makers and the enforcement community to act</a:t>
            </a:r>
            <a:endParaRPr/>
          </a:p>
          <a:p>
            <a:pPr indent="0" lvl="0" marL="0" rtl="0" algn="l">
              <a:spcBef>
                <a:spcPts val="0"/>
              </a:spcBef>
              <a:spcAft>
                <a:spcPts val="0"/>
              </a:spcAft>
              <a:buNone/>
            </a:pPr>
            <a:r>
              <a:rPr lang="en-GB"/>
              <a:t>-so I set out to reach the policy makers and the enforcement community</a:t>
            </a:r>
            <a:endParaRPr/>
          </a:p>
          <a:p>
            <a:pPr indent="0" lvl="0" marL="0" rtl="0" algn="l">
              <a:spcBef>
                <a:spcPts val="0"/>
              </a:spcBef>
              <a:spcAft>
                <a:spcPts val="0"/>
              </a:spcAft>
              <a:buNone/>
            </a:pPr>
            <a:r>
              <a:rPr lang="en-GB"/>
              <a:t>-I presented my work to:</a:t>
            </a:r>
            <a:endParaRPr/>
          </a:p>
          <a:p>
            <a:pPr indent="0" lvl="0" marL="0" rtl="0" algn="l">
              <a:spcBef>
                <a:spcPts val="0"/>
              </a:spcBef>
              <a:spcAft>
                <a:spcPts val="0"/>
              </a:spcAft>
              <a:buNone/>
            </a:pPr>
            <a:r>
              <a:rPr lang="en-GB"/>
              <a:t>-they were immediately on board: specifically allies Cliff Wellicome, Rob Ashton, Jessica Isbister and Leanne Hughf and Josh Towsley </a:t>
            </a:r>
            <a:endParaRPr/>
          </a:p>
          <a:p>
            <a:pPr indent="0" lvl="0" marL="0" rtl="0" algn="l">
              <a:spcBef>
                <a:spcPts val="0"/>
              </a:spcBef>
              <a:spcAft>
                <a:spcPts val="0"/>
              </a:spcAft>
              <a:buClr>
                <a:schemeClr val="dk1"/>
              </a:buClr>
              <a:buSzPts val="1100"/>
              <a:buFont typeface="Arial"/>
              <a:buNone/>
            </a:pPr>
            <a:r>
              <a:rPr lang="en-GB"/>
              <a:t>-with the BCCWITT’s Karen Dearlove we created a lobby brief and set a date to present to our MOL</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6c66e1ab65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16c66e1ab65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We have policy that works, but there is a gap in recognized standards -  inclusive standards are needed to mandate that women’s known body data, and sex-based known statistical data/standards (textiles that’s grading, the male/female foot last for shoes..etc, in the field of medicine)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6c66e1ab65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6c66e1ab65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Like Steven Ma said, we DO need safety by design, but that means we have to start designing using the data and the science for both sexes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hyperlink" Target="mailto:jodi@helgawear.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mailto:jodi@helgawear.com" TargetMode="Externa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drive.google.com/file/d/0B0dWkC5KJ5hoMGJ3TW9hVzZHNEk/view" TargetMode="Externa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jp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179975" y="0"/>
            <a:ext cx="6725176" cy="5143500"/>
          </a:xfrm>
          <a:prstGeom prst="rect">
            <a:avLst/>
          </a:prstGeom>
          <a:noFill/>
          <a:ln>
            <a:noFill/>
          </a:ln>
        </p:spPr>
      </p:pic>
      <p:sp>
        <p:nvSpPr>
          <p:cNvPr id="55" name="Google Shape;55;p13"/>
          <p:cNvSpPr txBox="1"/>
          <p:nvPr>
            <p:ph type="ctrTitle"/>
          </p:nvPr>
        </p:nvSpPr>
        <p:spPr>
          <a:xfrm>
            <a:off x="311700" y="154575"/>
            <a:ext cx="8520600" cy="601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sz="2500">
                <a:solidFill>
                  <a:schemeClr val="lt1"/>
                </a:solidFill>
              </a:rPr>
              <a:t>The truth behind our ill-fitting PPE</a:t>
            </a:r>
            <a:endParaRPr sz="2500">
              <a:solidFill>
                <a:schemeClr val="lt1"/>
              </a:solidFill>
            </a:endParaRPr>
          </a:p>
        </p:txBody>
      </p:sp>
      <p:sp>
        <p:nvSpPr>
          <p:cNvPr id="56" name="Google Shape;56;p13"/>
          <p:cNvSpPr txBox="1"/>
          <p:nvPr>
            <p:ph idx="1" type="subTitle"/>
          </p:nvPr>
        </p:nvSpPr>
        <p:spPr>
          <a:xfrm>
            <a:off x="330900" y="466540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GB" sz="1500" u="sng">
                <a:solidFill>
                  <a:schemeClr val="hlink"/>
                </a:solidFill>
                <a:hlinkClick r:id="rId4"/>
              </a:rPr>
              <a:t>jodi@helgawear.com</a:t>
            </a:r>
            <a:r>
              <a:rPr lang="en-GB" sz="1500">
                <a:solidFill>
                  <a:schemeClr val="lt1"/>
                </a:solidFill>
              </a:rPr>
              <a:t> 					@HelgaWearInc</a:t>
            </a:r>
            <a:endParaRPr sz="1500">
              <a:solidFill>
                <a:schemeClr val="lt1"/>
              </a:solidFill>
            </a:endParaRPr>
          </a:p>
        </p:txBody>
      </p:sp>
      <p:sp>
        <p:nvSpPr>
          <p:cNvPr id="57" name="Google Shape;57;p13"/>
          <p:cNvSpPr txBox="1"/>
          <p:nvPr/>
        </p:nvSpPr>
        <p:spPr>
          <a:xfrm>
            <a:off x="1277250" y="1898600"/>
            <a:ext cx="662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Moving Forward - A Call to Action</a:t>
            </a:r>
            <a:endParaRPr/>
          </a:p>
        </p:txBody>
      </p:sp>
      <p:sp>
        <p:nvSpPr>
          <p:cNvPr id="157" name="Google Shape;157;p22"/>
          <p:cNvSpPr txBox="1"/>
          <p:nvPr>
            <p:ph idx="1" type="body"/>
          </p:nvPr>
        </p:nvSpPr>
        <p:spPr>
          <a:xfrm>
            <a:off x="1166700" y="1152475"/>
            <a:ext cx="6810600" cy="34164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1018"/>
              <a:buNone/>
            </a:pPr>
            <a:r>
              <a:rPr lang="en-GB" sz="1965">
                <a:solidFill>
                  <a:schemeClr val="dk1"/>
                </a:solidFill>
              </a:rPr>
              <a:t>-</a:t>
            </a:r>
            <a:r>
              <a:rPr b="1" lang="en-GB" sz="1965">
                <a:solidFill>
                  <a:schemeClr val="dk1"/>
                </a:solidFill>
              </a:rPr>
              <a:t>ALL</a:t>
            </a:r>
            <a:r>
              <a:rPr lang="en-GB" sz="1965">
                <a:solidFill>
                  <a:schemeClr val="dk1"/>
                </a:solidFill>
              </a:rPr>
              <a:t>: maintain pressure on policy and enforcement communities</a:t>
            </a:r>
            <a:endParaRPr sz="1965">
              <a:solidFill>
                <a:schemeClr val="dk1"/>
              </a:solidFill>
            </a:endParaRPr>
          </a:p>
          <a:p>
            <a:pPr indent="0" lvl="0" marL="0" rtl="0" algn="l">
              <a:lnSpc>
                <a:spcPct val="105000"/>
              </a:lnSpc>
              <a:spcBef>
                <a:spcPts val="1200"/>
              </a:spcBef>
              <a:spcAft>
                <a:spcPts val="0"/>
              </a:spcAft>
              <a:buSzPts val="1018"/>
              <a:buNone/>
            </a:pPr>
            <a:r>
              <a:rPr lang="en-GB" sz="1965">
                <a:solidFill>
                  <a:schemeClr val="dk1"/>
                </a:solidFill>
              </a:rPr>
              <a:t>-</a:t>
            </a:r>
            <a:r>
              <a:rPr b="1" lang="en-GB" sz="1965">
                <a:solidFill>
                  <a:schemeClr val="dk1"/>
                </a:solidFill>
              </a:rPr>
              <a:t>OHS</a:t>
            </a:r>
            <a:r>
              <a:rPr lang="en-GB" sz="1965">
                <a:solidFill>
                  <a:schemeClr val="dk1"/>
                </a:solidFill>
              </a:rPr>
              <a:t>: review PPE programs with a sex-based lens </a:t>
            </a:r>
            <a:endParaRPr sz="1965">
              <a:solidFill>
                <a:schemeClr val="dk1"/>
              </a:solidFill>
            </a:endParaRPr>
          </a:p>
          <a:p>
            <a:pPr indent="0" lvl="0" marL="0" rtl="0" algn="l">
              <a:lnSpc>
                <a:spcPct val="105000"/>
              </a:lnSpc>
              <a:spcBef>
                <a:spcPts val="1200"/>
              </a:spcBef>
              <a:spcAft>
                <a:spcPts val="0"/>
              </a:spcAft>
              <a:buSzPts val="1018"/>
              <a:buNone/>
            </a:pPr>
            <a:r>
              <a:rPr lang="en-GB" sz="1965">
                <a:solidFill>
                  <a:schemeClr val="dk1"/>
                </a:solidFill>
              </a:rPr>
              <a:t>-</a:t>
            </a:r>
            <a:r>
              <a:rPr b="1" lang="en-GB" sz="1965">
                <a:solidFill>
                  <a:schemeClr val="dk1"/>
                </a:solidFill>
              </a:rPr>
              <a:t>Supervisors</a:t>
            </a:r>
            <a:r>
              <a:rPr lang="en-GB" sz="1965">
                <a:solidFill>
                  <a:schemeClr val="dk1"/>
                </a:solidFill>
              </a:rPr>
              <a:t>: educate/empower your team to foster a culture of allyship - </a:t>
            </a:r>
            <a:r>
              <a:rPr i="1" lang="en-GB" sz="1965">
                <a:solidFill>
                  <a:schemeClr val="dk1"/>
                </a:solidFill>
              </a:rPr>
              <a:t>Be More than a Bystander, </a:t>
            </a:r>
            <a:r>
              <a:rPr i="1" lang="en-GB" sz="1965">
                <a:solidFill>
                  <a:schemeClr val="dk1"/>
                </a:solidFill>
              </a:rPr>
              <a:t>see something - say something!</a:t>
            </a:r>
            <a:endParaRPr i="1" sz="1965">
              <a:solidFill>
                <a:schemeClr val="dk1"/>
              </a:solidFill>
            </a:endParaRPr>
          </a:p>
          <a:p>
            <a:pPr indent="0" lvl="0" marL="0" rtl="0" algn="l">
              <a:lnSpc>
                <a:spcPct val="105000"/>
              </a:lnSpc>
              <a:spcBef>
                <a:spcPts val="1200"/>
              </a:spcBef>
              <a:spcAft>
                <a:spcPts val="1200"/>
              </a:spcAft>
              <a:buSzPts val="1018"/>
              <a:buNone/>
            </a:pPr>
            <a:r>
              <a:rPr lang="en-GB" sz="1965">
                <a:solidFill>
                  <a:schemeClr val="dk1"/>
                </a:solidFill>
              </a:rPr>
              <a:t>-</a:t>
            </a:r>
            <a:r>
              <a:rPr b="1" lang="en-GB" sz="1965">
                <a:solidFill>
                  <a:schemeClr val="dk1"/>
                </a:solidFill>
              </a:rPr>
              <a:t>Employers</a:t>
            </a:r>
            <a:r>
              <a:rPr lang="en-GB" sz="1965">
                <a:solidFill>
                  <a:schemeClr val="dk1"/>
                </a:solidFill>
              </a:rPr>
              <a:t>: set a new standard of best practise and  invest in women’s PPE </a:t>
            </a:r>
            <a:endParaRPr sz="1965">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3"/>
          <p:cNvSpPr txBox="1"/>
          <p:nvPr>
            <p:ph type="title"/>
          </p:nvPr>
        </p:nvSpPr>
        <p:spPr>
          <a:xfrm>
            <a:off x="440650" y="434700"/>
            <a:ext cx="8556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Thank-you, and let’s keep the conversation going!</a:t>
            </a:r>
            <a:endParaRPr/>
          </a:p>
        </p:txBody>
      </p:sp>
      <p:sp>
        <p:nvSpPr>
          <p:cNvPr id="163" name="Google Shape;163;p23"/>
          <p:cNvSpPr txBox="1"/>
          <p:nvPr>
            <p:ph idx="4294967295" type="subTitle"/>
          </p:nvPr>
        </p:nvSpPr>
        <p:spPr>
          <a:xfrm>
            <a:off x="311675" y="2023275"/>
            <a:ext cx="3010500" cy="2296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GB" sz="1700">
                <a:solidFill>
                  <a:schemeClr val="dk1"/>
                </a:solidFill>
                <a:latin typeface="Calibri"/>
                <a:ea typeface="Calibri"/>
                <a:cs typeface="Calibri"/>
                <a:sym typeface="Calibri"/>
              </a:rPr>
              <a:t>LinkedIN</a:t>
            </a:r>
            <a:endParaRPr b="1" sz="1700">
              <a:solidFill>
                <a:schemeClr val="dk1"/>
              </a:solidFill>
              <a:latin typeface="Calibri"/>
              <a:ea typeface="Calibri"/>
              <a:cs typeface="Calibri"/>
              <a:sym typeface="Calibri"/>
            </a:endParaRPr>
          </a:p>
          <a:p>
            <a:pPr indent="0" lvl="0" marL="0" rtl="0" algn="ctr">
              <a:lnSpc>
                <a:spcPct val="100000"/>
              </a:lnSpc>
              <a:spcBef>
                <a:spcPts val="1200"/>
              </a:spcBef>
              <a:spcAft>
                <a:spcPts val="0"/>
              </a:spcAft>
              <a:buNone/>
            </a:pPr>
            <a:r>
              <a:rPr b="1" lang="en-GB" sz="1700">
                <a:solidFill>
                  <a:schemeClr val="dk1"/>
                </a:solidFill>
                <a:latin typeface="Calibri"/>
                <a:ea typeface="Calibri"/>
                <a:cs typeface="Calibri"/>
                <a:sym typeface="Calibri"/>
              </a:rPr>
              <a:t>email </a:t>
            </a:r>
            <a:r>
              <a:rPr b="1" lang="en-GB" sz="1700" u="sng">
                <a:solidFill>
                  <a:schemeClr val="dk1"/>
                </a:solidFill>
                <a:latin typeface="Calibri"/>
                <a:ea typeface="Calibri"/>
                <a:cs typeface="Calibri"/>
                <a:sym typeface="Calibri"/>
                <a:hlinkClick r:id="rId3">
                  <a:extLst>
                    <a:ext uri="{A12FA001-AC4F-418D-AE19-62706E023703}">
                      <ahyp:hlinkClr val="tx"/>
                    </a:ext>
                  </a:extLst>
                </a:hlinkClick>
              </a:rPr>
              <a:t>jodi@helgawear.com</a:t>
            </a:r>
            <a:r>
              <a:rPr b="1" lang="en-GB"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p>
            <a:pPr indent="0" lvl="0" marL="0" rtl="0" algn="ctr">
              <a:lnSpc>
                <a:spcPct val="100000"/>
              </a:lnSpc>
              <a:spcBef>
                <a:spcPts val="1200"/>
              </a:spcBef>
              <a:spcAft>
                <a:spcPts val="1200"/>
              </a:spcAft>
              <a:buNone/>
            </a:pPr>
            <a:r>
              <a:rPr b="1" lang="en-GB" sz="1700">
                <a:solidFill>
                  <a:schemeClr val="dk1"/>
                </a:solidFill>
                <a:latin typeface="Calibri"/>
                <a:ea typeface="Calibri"/>
                <a:cs typeface="Calibri"/>
                <a:sym typeface="Calibri"/>
              </a:rPr>
              <a:t>socials @HelgaWearInc</a:t>
            </a:r>
            <a:endParaRPr b="1" sz="1700">
              <a:solidFill>
                <a:schemeClr val="dk1"/>
              </a:solidFill>
              <a:latin typeface="Calibri"/>
              <a:ea typeface="Calibri"/>
              <a:cs typeface="Calibri"/>
              <a:sym typeface="Calibri"/>
            </a:endParaRPr>
          </a:p>
        </p:txBody>
      </p:sp>
      <p:pic>
        <p:nvPicPr>
          <p:cNvPr id="164" name="Google Shape;164;p23"/>
          <p:cNvPicPr preferRelativeResize="0"/>
          <p:nvPr/>
        </p:nvPicPr>
        <p:blipFill rotWithShape="1">
          <a:blip r:embed="rId4">
            <a:alphaModFix/>
          </a:blip>
          <a:srcRect b="0" l="0" r="0" t="6898"/>
          <a:stretch/>
        </p:blipFill>
        <p:spPr>
          <a:xfrm>
            <a:off x="3441675" y="1396656"/>
            <a:ext cx="4933202" cy="355004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pic>
        <p:nvPicPr>
          <p:cNvPr descr="Google Shape;70;p15" id="62" name="Google Shape;62;p14"/>
          <p:cNvPicPr preferRelativeResize="0"/>
          <p:nvPr/>
        </p:nvPicPr>
        <p:blipFill rotWithShape="1">
          <a:blip r:embed="rId3">
            <a:alphaModFix/>
          </a:blip>
          <a:srcRect b="0" l="0" r="0" t="0"/>
          <a:stretch/>
        </p:blipFill>
        <p:spPr>
          <a:xfrm>
            <a:off x="1138388" y="0"/>
            <a:ext cx="6867217" cy="5143500"/>
          </a:xfrm>
          <a:prstGeom prst="rect">
            <a:avLst/>
          </a:prstGeom>
          <a:noFill/>
          <a:ln>
            <a:noFill/>
          </a:ln>
        </p:spPr>
      </p:pic>
      <p:sp>
        <p:nvSpPr>
          <p:cNvPr id="63" name="Google Shape;63;p14"/>
          <p:cNvSpPr txBox="1"/>
          <p:nvPr>
            <p:ph type="title"/>
          </p:nvPr>
        </p:nvSpPr>
        <p:spPr>
          <a:xfrm>
            <a:off x="2248950" y="3972450"/>
            <a:ext cx="4646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891"/>
              <a:buNone/>
            </a:pPr>
            <a:r>
              <a:rPr b="1" lang="en-GB" sz="2518">
                <a:solidFill>
                  <a:srgbClr val="FFFFFF"/>
                </a:solidFill>
              </a:rPr>
              <a:t>Why did I leave engineering?</a:t>
            </a:r>
            <a:endParaRPr b="1" sz="2518">
              <a:solidFill>
                <a:srgbClr val="FFFFFF"/>
              </a:solidFill>
            </a:endParaRPr>
          </a:p>
        </p:txBody>
      </p:sp>
      <p:sp>
        <p:nvSpPr>
          <p:cNvPr id="64" name="Google Shape;64;p14"/>
          <p:cNvSpPr txBox="1"/>
          <p:nvPr/>
        </p:nvSpPr>
        <p:spPr>
          <a:xfrm>
            <a:off x="1024100" y="1116150"/>
            <a:ext cx="66279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pic>
        <p:nvPicPr>
          <p:cNvPr id="69" name="Google Shape;69;p15" title="Sequence 01.mp4">
            <a:hlinkClick r:id="rId3"/>
          </p:cNvPr>
          <p:cNvPicPr preferRelativeResize="0"/>
          <p:nvPr/>
        </p:nvPicPr>
        <p:blipFill>
          <a:blip r:embed="rId4">
            <a:alphaModFix/>
          </a:blip>
          <a:stretch>
            <a:fillRect/>
          </a:stretch>
        </p:blipFill>
        <p:spPr>
          <a:xfrm>
            <a:off x="1084486" y="246775"/>
            <a:ext cx="6975025" cy="46499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Hidden impact of Safety Coveralls</a:t>
            </a:r>
            <a:endParaRPr/>
          </a:p>
        </p:txBody>
      </p:sp>
      <p:pic>
        <p:nvPicPr>
          <p:cNvPr id="75" name="Google Shape;75;p16"/>
          <p:cNvPicPr preferRelativeResize="0"/>
          <p:nvPr/>
        </p:nvPicPr>
        <p:blipFill>
          <a:blip r:embed="rId3">
            <a:alphaModFix/>
          </a:blip>
          <a:stretch>
            <a:fillRect/>
          </a:stretch>
        </p:blipFill>
        <p:spPr>
          <a:xfrm>
            <a:off x="410125" y="1727062"/>
            <a:ext cx="1459982" cy="3280290"/>
          </a:xfrm>
          <a:prstGeom prst="rect">
            <a:avLst/>
          </a:prstGeom>
          <a:noFill/>
          <a:ln>
            <a:noFill/>
          </a:ln>
        </p:spPr>
      </p:pic>
      <p:pic>
        <p:nvPicPr>
          <p:cNvPr id="76" name="Google Shape;76;p16"/>
          <p:cNvPicPr preferRelativeResize="0"/>
          <p:nvPr/>
        </p:nvPicPr>
        <p:blipFill>
          <a:blip r:embed="rId4">
            <a:alphaModFix/>
          </a:blip>
          <a:stretch>
            <a:fillRect/>
          </a:stretch>
        </p:blipFill>
        <p:spPr>
          <a:xfrm>
            <a:off x="2341390" y="-1149850"/>
            <a:ext cx="4213386" cy="6157199"/>
          </a:xfrm>
          <a:prstGeom prst="rect">
            <a:avLst/>
          </a:prstGeom>
          <a:noFill/>
          <a:ln>
            <a:noFill/>
          </a:ln>
        </p:spPr>
      </p:pic>
      <p:pic>
        <p:nvPicPr>
          <p:cNvPr id="77" name="Google Shape;77;p16"/>
          <p:cNvPicPr preferRelativeResize="0"/>
          <p:nvPr/>
        </p:nvPicPr>
        <p:blipFill>
          <a:blip r:embed="rId5">
            <a:alphaModFix/>
          </a:blip>
          <a:stretch>
            <a:fillRect/>
          </a:stretch>
        </p:blipFill>
        <p:spPr>
          <a:xfrm>
            <a:off x="6815746" y="1939034"/>
            <a:ext cx="2099654" cy="306831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ph type="title"/>
          </p:nvPr>
        </p:nvSpPr>
        <p:spPr>
          <a:xfrm>
            <a:off x="311700" y="509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The gap… is it in our policy/regs?</a:t>
            </a:r>
            <a:endParaRPr/>
          </a:p>
        </p:txBody>
      </p:sp>
      <p:sp>
        <p:nvSpPr>
          <p:cNvPr id="83" name="Google Shape;83;p17"/>
          <p:cNvSpPr txBox="1"/>
          <p:nvPr>
            <p:ph idx="1" type="body"/>
          </p:nvPr>
        </p:nvSpPr>
        <p:spPr>
          <a:xfrm>
            <a:off x="311700" y="12172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GB" sz="1500">
                <a:solidFill>
                  <a:schemeClr val="dk1"/>
                </a:solidFill>
              </a:rPr>
              <a:t>OHSR 8.3 </a:t>
            </a:r>
            <a:r>
              <a:rPr lang="en-GB" sz="1500">
                <a:solidFill>
                  <a:schemeClr val="dk1"/>
                </a:solidFill>
              </a:rPr>
              <a:t>PPE must:</a:t>
            </a:r>
            <a:endParaRPr sz="1500">
              <a:solidFill>
                <a:schemeClr val="dk1"/>
              </a:solidFill>
            </a:endParaRPr>
          </a:p>
          <a:p>
            <a:pPr indent="-323850" lvl="0" marL="457200" rtl="0" algn="l">
              <a:lnSpc>
                <a:spcPct val="100000"/>
              </a:lnSpc>
              <a:spcBef>
                <a:spcPts val="1200"/>
              </a:spcBef>
              <a:spcAft>
                <a:spcPts val="0"/>
              </a:spcAft>
              <a:buClr>
                <a:schemeClr val="dk1"/>
              </a:buClr>
              <a:buSzPts val="1500"/>
              <a:buChar char="●"/>
            </a:pPr>
            <a:r>
              <a:rPr lang="en-GB" sz="1500">
                <a:solidFill>
                  <a:schemeClr val="dk1"/>
                </a:solidFill>
              </a:rPr>
              <a:t>be selected and used in accordance with recognized standards, and provide effective protection,</a:t>
            </a:r>
            <a:endParaRPr sz="1500">
              <a:solidFill>
                <a:schemeClr val="dk1"/>
              </a:solidFill>
            </a:endParaRPr>
          </a:p>
          <a:p>
            <a:pPr indent="-323850" lvl="0" marL="457200" rtl="0" algn="l">
              <a:lnSpc>
                <a:spcPct val="100000"/>
              </a:lnSpc>
              <a:spcBef>
                <a:spcPts val="0"/>
              </a:spcBef>
              <a:spcAft>
                <a:spcPts val="0"/>
              </a:spcAft>
              <a:buClr>
                <a:schemeClr val="dk1"/>
              </a:buClr>
              <a:buSzPts val="1500"/>
              <a:buChar char="●"/>
            </a:pPr>
            <a:r>
              <a:rPr lang="en-GB" sz="1500">
                <a:solidFill>
                  <a:schemeClr val="dk1"/>
                </a:solidFill>
              </a:rPr>
              <a:t>not in itself create a hazard to the wearer</a:t>
            </a:r>
            <a:endParaRPr sz="1500">
              <a:solidFill>
                <a:schemeClr val="dk1"/>
              </a:solidFill>
            </a:endParaRPr>
          </a:p>
          <a:p>
            <a:pPr indent="0" lvl="0" marL="0" rtl="0" algn="l">
              <a:spcBef>
                <a:spcPts val="1200"/>
              </a:spcBef>
              <a:spcAft>
                <a:spcPts val="0"/>
              </a:spcAft>
              <a:buNone/>
            </a:pPr>
            <a:r>
              <a:rPr lang="en-GB" sz="1500">
                <a:solidFill>
                  <a:schemeClr val="dk1"/>
                </a:solidFill>
                <a:highlight>
                  <a:srgbClr val="FFFFFF"/>
                </a:highlight>
              </a:rPr>
              <a:t> </a:t>
            </a:r>
            <a:r>
              <a:rPr b="1" lang="en-GB" sz="1500">
                <a:solidFill>
                  <a:schemeClr val="dk1"/>
                </a:solidFill>
                <a:highlight>
                  <a:srgbClr val="FFFFFF"/>
                </a:highlight>
              </a:rPr>
              <a:t>CSA’s Z96 4.2.1</a:t>
            </a:r>
            <a:r>
              <a:rPr lang="en-GB" sz="1500">
                <a:solidFill>
                  <a:schemeClr val="dk1"/>
                </a:solidFill>
                <a:highlight>
                  <a:srgbClr val="FFFFFF"/>
                </a:highlight>
              </a:rPr>
              <a:t>:</a:t>
            </a:r>
            <a:endParaRPr sz="1500">
              <a:solidFill>
                <a:schemeClr val="dk1"/>
              </a:solidFill>
              <a:highlight>
                <a:srgbClr val="FFFFFF"/>
              </a:highlight>
            </a:endParaRPr>
          </a:p>
          <a:p>
            <a:pPr indent="0" lvl="0" marL="0" rtl="0" algn="l">
              <a:spcBef>
                <a:spcPts val="1400"/>
              </a:spcBef>
              <a:spcAft>
                <a:spcPts val="0"/>
              </a:spcAft>
              <a:buNone/>
            </a:pPr>
            <a:r>
              <a:rPr lang="en-GB" sz="1500">
                <a:solidFill>
                  <a:schemeClr val="dk1"/>
                </a:solidFill>
                <a:highlight>
                  <a:srgbClr val="FFFFFF"/>
                </a:highlight>
              </a:rPr>
              <a:t>HVSA should be constructed to ensure its correct positioning on the user and to ensure that it remains in place on the user’s body for the foreseeable period of use, taking into account ambient factors together with the movements and postures that the user could adopt during the course of work;</a:t>
            </a:r>
            <a:endParaRPr sz="1500">
              <a:solidFill>
                <a:schemeClr val="dk1"/>
              </a:solidFill>
              <a:highlight>
                <a:srgbClr val="FFFFFF"/>
              </a:highlight>
            </a:endParaRPr>
          </a:p>
          <a:p>
            <a:pPr indent="0" lvl="0" marL="0" rtl="0" algn="l">
              <a:spcBef>
                <a:spcPts val="0"/>
              </a:spcBef>
              <a:spcAft>
                <a:spcPts val="0"/>
              </a:spcAft>
              <a:buNone/>
            </a:pPr>
            <a:r>
              <a:rPr i="1" lang="en-GB" sz="1500">
                <a:solidFill>
                  <a:schemeClr val="dk1"/>
                </a:solidFill>
                <a:highlight>
                  <a:srgbClr val="FFFFFF"/>
                </a:highlight>
              </a:rPr>
              <a:t>Note: For this purpose, appropriate means, </a:t>
            </a:r>
            <a:r>
              <a:rPr b="1" i="1" lang="en-GB" sz="1500">
                <a:solidFill>
                  <a:schemeClr val="dk1"/>
                </a:solidFill>
                <a:highlight>
                  <a:srgbClr val="FFFFFF"/>
                </a:highlight>
              </a:rPr>
              <a:t>such as adequate size ranges</a:t>
            </a:r>
            <a:r>
              <a:rPr i="1" lang="en-GB" sz="1500">
                <a:solidFill>
                  <a:schemeClr val="dk1"/>
                </a:solidFill>
                <a:highlight>
                  <a:srgbClr val="FFFFFF"/>
                </a:highlight>
              </a:rPr>
              <a:t>, must be provided to enable HVSA to be adapted to the physique’ of the user</a:t>
            </a:r>
            <a:endParaRPr i="1" sz="1500">
              <a:solidFill>
                <a:schemeClr val="dk1"/>
              </a:solidFill>
              <a:highlight>
                <a:srgbClr val="FFFFFF"/>
              </a:highlight>
            </a:endParaRPr>
          </a:p>
          <a:p>
            <a:pPr indent="0" lvl="0" marL="0" rtl="0" algn="l">
              <a:lnSpc>
                <a:spcPct val="100000"/>
              </a:lnSpc>
              <a:spcBef>
                <a:spcPts val="300"/>
              </a:spcBef>
              <a:spcAft>
                <a:spcPts val="0"/>
              </a:spcAft>
              <a:buNone/>
            </a:pPr>
            <a:r>
              <a:t/>
            </a:r>
            <a:endParaRPr>
              <a:solidFill>
                <a:schemeClr val="dk1"/>
              </a:solidFill>
            </a:endParaRPr>
          </a:p>
          <a:p>
            <a:pPr indent="0" lvl="0" marL="0" rtl="0" algn="l">
              <a:lnSpc>
                <a:spcPct val="100000"/>
              </a:lnSpc>
              <a:spcBef>
                <a:spcPts val="1200"/>
              </a:spcBef>
              <a:spcAft>
                <a:spcPts val="0"/>
              </a:spcAft>
              <a:buNone/>
            </a:pPr>
            <a:r>
              <a:rPr lang="en-GB">
                <a:solidFill>
                  <a:schemeClr val="dk1"/>
                </a:solidFill>
              </a:rPr>
              <a:t>		</a:t>
            </a:r>
            <a:endParaRPr>
              <a:solidFill>
                <a:schemeClr val="dk1"/>
              </a:solidFill>
            </a:endParaRPr>
          </a:p>
          <a:p>
            <a:pPr indent="0" lvl="0" marL="0" rtl="0" algn="l">
              <a:lnSpc>
                <a:spcPct val="100000"/>
              </a:lnSpc>
              <a:spcBef>
                <a:spcPts val="1200"/>
              </a:spcBef>
              <a:spcAft>
                <a:spcPts val="1200"/>
              </a:spcAft>
              <a:buClr>
                <a:schemeClr val="dk1"/>
              </a:buClr>
              <a:buSzPts val="1100"/>
              <a:buFont typeface="Arial"/>
              <a:buNone/>
            </a:pPr>
            <a:r>
              <a:t/>
            </a:r>
            <a:endParaRPr>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8"/>
          <p:cNvSpPr txBox="1"/>
          <p:nvPr/>
        </p:nvSpPr>
        <p:spPr>
          <a:xfrm>
            <a:off x="453275" y="1890550"/>
            <a:ext cx="8302800" cy="447900"/>
          </a:xfrm>
          <a:prstGeom prst="rect">
            <a:avLst/>
          </a:prstGeom>
          <a:noFill/>
          <a:ln>
            <a:noFill/>
          </a:ln>
        </p:spPr>
        <p:txBody>
          <a:bodyPr anchorCtr="0" anchor="t" bIns="91425" lIns="91425" spcFirstLastPara="1" rIns="91425" wrap="square" tIns="91425">
            <a:spAutoFit/>
          </a:bodyPr>
          <a:lstStyle/>
          <a:p>
            <a:pPr indent="0" lvl="0" marL="0" rtl="0" algn="ctr">
              <a:lnSpc>
                <a:spcPct val="95000"/>
              </a:lnSpc>
              <a:spcBef>
                <a:spcPts val="0"/>
              </a:spcBef>
              <a:spcAft>
                <a:spcPts val="1200"/>
              </a:spcAft>
              <a:buNone/>
            </a:pPr>
            <a:r>
              <a:rPr lang="en-GB" sz="1800">
                <a:solidFill>
                  <a:schemeClr val="dk1"/>
                </a:solidFill>
              </a:rPr>
              <a:t>CSA Research Advisory Panel formed to investigate issue of PPE fit for women</a:t>
            </a:r>
            <a:endParaRPr>
              <a:solidFill>
                <a:schemeClr val="dk1"/>
              </a:solidFill>
            </a:endParaRPr>
          </a:p>
        </p:txBody>
      </p:sp>
      <p:sp>
        <p:nvSpPr>
          <p:cNvPr id="89" name="Google Shape;89;p18"/>
          <p:cNvSpPr/>
          <p:nvPr/>
        </p:nvSpPr>
        <p:spPr>
          <a:xfrm>
            <a:off x="211800" y="3882900"/>
            <a:ext cx="8728800" cy="1094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Searching for solutions to bridge the language gap</a:t>
            </a:r>
            <a:endParaRPr/>
          </a:p>
        </p:txBody>
      </p:sp>
      <p:sp>
        <p:nvSpPr>
          <p:cNvPr id="91" name="Google Shape;91;p18"/>
          <p:cNvSpPr txBox="1"/>
          <p:nvPr>
            <p:ph idx="1" type="body"/>
          </p:nvPr>
        </p:nvSpPr>
        <p:spPr>
          <a:xfrm>
            <a:off x="211675" y="1017725"/>
            <a:ext cx="8728800" cy="572700"/>
          </a:xfrm>
          <a:prstGeom prst="rect">
            <a:avLst/>
          </a:prstGeom>
        </p:spPr>
        <p:txBody>
          <a:bodyPr anchorCtr="0" anchor="t" bIns="91425" lIns="91425" spcFirstLastPara="1" rIns="91425" wrap="square" tIns="91425">
            <a:noAutofit/>
          </a:bodyPr>
          <a:lstStyle/>
          <a:p>
            <a:pPr indent="0" lvl="0" marL="0" rtl="0" algn="ctr">
              <a:lnSpc>
                <a:spcPct val="95000"/>
              </a:lnSpc>
              <a:spcBef>
                <a:spcPts val="0"/>
              </a:spcBef>
              <a:spcAft>
                <a:spcPts val="0"/>
              </a:spcAft>
              <a:buSzPts val="1018"/>
              <a:buNone/>
            </a:pPr>
            <a:r>
              <a:rPr lang="en-GB">
                <a:solidFill>
                  <a:schemeClr val="dk1"/>
                </a:solidFill>
              </a:rPr>
              <a:t>Looking to the </a:t>
            </a:r>
            <a:r>
              <a:rPr lang="en-GB">
                <a:solidFill>
                  <a:schemeClr val="dk1"/>
                </a:solidFill>
              </a:rPr>
              <a:t>CSA group re: CSA Z96 - fit </a:t>
            </a:r>
            <a:r>
              <a:rPr i="1" lang="en-GB">
                <a:solidFill>
                  <a:schemeClr val="dk1"/>
                </a:solidFill>
              </a:rPr>
              <a:t>not on scope</a:t>
            </a:r>
            <a:r>
              <a:rPr lang="en-GB">
                <a:solidFill>
                  <a:schemeClr val="dk1"/>
                </a:solidFill>
              </a:rPr>
              <a:t> for revision</a:t>
            </a:r>
            <a:endParaRPr>
              <a:solidFill>
                <a:schemeClr val="dk1"/>
              </a:solidFill>
            </a:endParaRPr>
          </a:p>
          <a:p>
            <a:pPr indent="0" lvl="0" marL="0" rtl="0" algn="l">
              <a:lnSpc>
                <a:spcPct val="95000"/>
              </a:lnSpc>
              <a:spcBef>
                <a:spcPts val="1200"/>
              </a:spcBef>
              <a:spcAft>
                <a:spcPts val="1200"/>
              </a:spcAft>
              <a:buSzPts val="1018"/>
              <a:buNone/>
            </a:pPr>
            <a:r>
              <a:t/>
            </a:r>
            <a:endParaRPr>
              <a:solidFill>
                <a:schemeClr val="dk1"/>
              </a:solidFill>
            </a:endParaRPr>
          </a:p>
        </p:txBody>
      </p:sp>
      <p:sp>
        <p:nvSpPr>
          <p:cNvPr id="92" name="Google Shape;92;p18"/>
          <p:cNvSpPr/>
          <p:nvPr/>
        </p:nvSpPr>
        <p:spPr>
          <a:xfrm>
            <a:off x="4249050" y="1421322"/>
            <a:ext cx="645900" cy="5727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8"/>
          <p:cNvSpPr txBox="1"/>
          <p:nvPr/>
        </p:nvSpPr>
        <p:spPr>
          <a:xfrm>
            <a:off x="875175" y="2844575"/>
            <a:ext cx="7427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t>literary review &amp; cross-Canada survey</a:t>
            </a:r>
            <a:endParaRPr sz="1800"/>
          </a:p>
        </p:txBody>
      </p:sp>
      <p:sp>
        <p:nvSpPr>
          <p:cNvPr id="94" name="Google Shape;94;p18"/>
          <p:cNvSpPr txBox="1"/>
          <p:nvPr/>
        </p:nvSpPr>
        <p:spPr>
          <a:xfrm>
            <a:off x="1467400" y="4541450"/>
            <a:ext cx="638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t>RESEARCH REPORT </a:t>
            </a:r>
            <a:r>
              <a:rPr b="1" lang="en-GB"/>
              <a:t>RELEASE DATE NOVEMBER 16, 2022</a:t>
            </a:r>
            <a:endParaRPr b="1"/>
          </a:p>
        </p:txBody>
      </p:sp>
      <p:sp>
        <p:nvSpPr>
          <p:cNvPr id="95" name="Google Shape;95;p18"/>
          <p:cNvSpPr txBox="1"/>
          <p:nvPr/>
        </p:nvSpPr>
        <p:spPr>
          <a:xfrm>
            <a:off x="241725" y="4111500"/>
            <a:ext cx="88506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600"/>
              </a:spcAft>
              <a:buNone/>
            </a:pPr>
            <a:r>
              <a:rPr b="1" i="1" lang="en-GB" sz="1600">
                <a:solidFill>
                  <a:schemeClr val="dk1"/>
                </a:solidFill>
              </a:rPr>
              <a:t>Canadian Women’s Experiences with Personal Protective Equipment in the Workplace</a:t>
            </a:r>
            <a:endParaRPr b="1" i="1" sz="1600">
              <a:solidFill>
                <a:schemeClr val="dk1"/>
              </a:solidFill>
            </a:endParaRPr>
          </a:p>
        </p:txBody>
      </p:sp>
      <p:sp>
        <p:nvSpPr>
          <p:cNvPr id="96" name="Google Shape;96;p18"/>
          <p:cNvSpPr/>
          <p:nvPr/>
        </p:nvSpPr>
        <p:spPr>
          <a:xfrm>
            <a:off x="4249050" y="3358659"/>
            <a:ext cx="645900" cy="4674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8"/>
          <p:cNvSpPr/>
          <p:nvPr/>
        </p:nvSpPr>
        <p:spPr>
          <a:xfrm>
            <a:off x="4249050" y="2369025"/>
            <a:ext cx="645900" cy="5727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9"/>
          <p:cNvSpPr/>
          <p:nvPr/>
        </p:nvSpPr>
        <p:spPr>
          <a:xfrm>
            <a:off x="1122850" y="1406900"/>
            <a:ext cx="6898350" cy="892550"/>
          </a:xfrm>
          <a:prstGeom prst="flowChartOffpage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Searching for support to bridge the language gap</a:t>
            </a:r>
            <a:endParaRPr/>
          </a:p>
        </p:txBody>
      </p:sp>
      <p:sp>
        <p:nvSpPr>
          <p:cNvPr id="104" name="Google Shape;104;p19"/>
          <p:cNvSpPr txBox="1"/>
          <p:nvPr/>
        </p:nvSpPr>
        <p:spPr>
          <a:xfrm>
            <a:off x="2504525" y="1572450"/>
            <a:ext cx="3103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t>-ILWU local 500</a:t>
            </a:r>
            <a:endParaRPr sz="1600"/>
          </a:p>
        </p:txBody>
      </p:sp>
      <p:sp>
        <p:nvSpPr>
          <p:cNvPr id="105" name="Google Shape;105;p19"/>
          <p:cNvSpPr txBox="1"/>
          <p:nvPr/>
        </p:nvSpPr>
        <p:spPr>
          <a:xfrm>
            <a:off x="5254473" y="1572450"/>
            <a:ext cx="2999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t>-IUOE local 115</a:t>
            </a:r>
            <a:endParaRPr sz="1600"/>
          </a:p>
        </p:txBody>
      </p:sp>
      <p:grpSp>
        <p:nvGrpSpPr>
          <p:cNvPr id="106" name="Google Shape;106;p19"/>
          <p:cNvGrpSpPr/>
          <p:nvPr/>
        </p:nvGrpSpPr>
        <p:grpSpPr>
          <a:xfrm>
            <a:off x="456565" y="3042278"/>
            <a:ext cx="8230881" cy="2010282"/>
            <a:chOff x="143425" y="2375100"/>
            <a:chExt cx="8692450" cy="2285450"/>
          </a:xfrm>
        </p:grpSpPr>
        <p:pic>
          <p:nvPicPr>
            <p:cNvPr id="107" name="Google Shape;107;p19"/>
            <p:cNvPicPr preferRelativeResize="0"/>
            <p:nvPr/>
          </p:nvPicPr>
          <p:blipFill>
            <a:blip r:embed="rId3">
              <a:alphaModFix/>
            </a:blip>
            <a:stretch>
              <a:fillRect/>
            </a:stretch>
          </p:blipFill>
          <p:spPr>
            <a:xfrm>
              <a:off x="4797275" y="2616600"/>
              <a:ext cx="1755375" cy="1755375"/>
            </a:xfrm>
            <a:prstGeom prst="rect">
              <a:avLst/>
            </a:prstGeom>
            <a:noFill/>
            <a:ln>
              <a:noFill/>
            </a:ln>
          </p:spPr>
        </p:pic>
        <p:pic>
          <p:nvPicPr>
            <p:cNvPr id="108" name="Google Shape;108;p19"/>
            <p:cNvPicPr preferRelativeResize="0"/>
            <p:nvPr/>
          </p:nvPicPr>
          <p:blipFill>
            <a:blip r:embed="rId4">
              <a:alphaModFix/>
            </a:blip>
            <a:stretch>
              <a:fillRect/>
            </a:stretch>
          </p:blipFill>
          <p:spPr>
            <a:xfrm>
              <a:off x="2733125" y="2616599"/>
              <a:ext cx="1822889" cy="1755375"/>
            </a:xfrm>
            <a:prstGeom prst="rect">
              <a:avLst/>
            </a:prstGeom>
            <a:noFill/>
            <a:ln>
              <a:noFill/>
            </a:ln>
          </p:spPr>
        </p:pic>
        <p:pic>
          <p:nvPicPr>
            <p:cNvPr id="109" name="Google Shape;109;p19"/>
            <p:cNvPicPr preferRelativeResize="0"/>
            <p:nvPr/>
          </p:nvPicPr>
          <p:blipFill>
            <a:blip r:embed="rId5">
              <a:alphaModFix/>
            </a:blip>
            <a:stretch>
              <a:fillRect/>
            </a:stretch>
          </p:blipFill>
          <p:spPr>
            <a:xfrm>
              <a:off x="143425" y="2922925"/>
              <a:ext cx="2285450" cy="1142725"/>
            </a:xfrm>
            <a:prstGeom prst="rect">
              <a:avLst/>
            </a:prstGeom>
            <a:noFill/>
            <a:ln>
              <a:noFill/>
            </a:ln>
          </p:spPr>
        </p:pic>
        <p:pic>
          <p:nvPicPr>
            <p:cNvPr id="110" name="Google Shape;110;p19"/>
            <p:cNvPicPr preferRelativeResize="0"/>
            <p:nvPr/>
          </p:nvPicPr>
          <p:blipFill>
            <a:blip r:embed="rId6">
              <a:alphaModFix/>
            </a:blip>
            <a:stretch>
              <a:fillRect/>
            </a:stretch>
          </p:blipFill>
          <p:spPr>
            <a:xfrm>
              <a:off x="6550425" y="2375100"/>
              <a:ext cx="2285450" cy="2285450"/>
            </a:xfrm>
            <a:prstGeom prst="rect">
              <a:avLst/>
            </a:prstGeom>
            <a:noFill/>
            <a:ln>
              <a:noFill/>
            </a:ln>
          </p:spPr>
        </p:pic>
      </p:grpSp>
      <p:sp>
        <p:nvSpPr>
          <p:cNvPr id="111" name="Google Shape;111;p19"/>
          <p:cNvSpPr txBox="1"/>
          <p:nvPr/>
        </p:nvSpPr>
        <p:spPr>
          <a:xfrm>
            <a:off x="3634125" y="2558275"/>
            <a:ext cx="2069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t>Letters of support</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0"/>
          <p:cNvSpPr/>
          <p:nvPr/>
        </p:nvSpPr>
        <p:spPr>
          <a:xfrm>
            <a:off x="3934375" y="1952400"/>
            <a:ext cx="3145500" cy="3145200"/>
          </a:xfrm>
          <a:prstGeom prst="ellipse">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2520"/>
              <a:t>Taking the conversation to BC’s Minister of Labour </a:t>
            </a:r>
            <a:endParaRPr sz="2520"/>
          </a:p>
        </p:txBody>
      </p:sp>
      <p:grpSp>
        <p:nvGrpSpPr>
          <p:cNvPr id="118" name="Google Shape;118;p20"/>
          <p:cNvGrpSpPr/>
          <p:nvPr/>
        </p:nvGrpSpPr>
        <p:grpSpPr>
          <a:xfrm>
            <a:off x="1360175" y="1952400"/>
            <a:ext cx="3145500" cy="3145200"/>
            <a:chOff x="553925" y="1890775"/>
            <a:chExt cx="3145500" cy="3145200"/>
          </a:xfrm>
        </p:grpSpPr>
        <p:sp>
          <p:nvSpPr>
            <p:cNvPr id="119" name="Google Shape;119;p20"/>
            <p:cNvSpPr/>
            <p:nvPr/>
          </p:nvSpPr>
          <p:spPr>
            <a:xfrm>
              <a:off x="553925" y="1890775"/>
              <a:ext cx="3145500" cy="3145200"/>
            </a:xfrm>
            <a:prstGeom prst="ellipse">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0"/>
            <p:cNvSpPr txBox="1"/>
            <p:nvPr/>
          </p:nvSpPr>
          <p:spPr>
            <a:xfrm>
              <a:off x="1656000" y="3164100"/>
              <a:ext cx="13056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500"/>
                <a:t>Policy</a:t>
              </a:r>
              <a:endParaRPr b="1" sz="2900"/>
            </a:p>
          </p:txBody>
        </p:sp>
      </p:grpSp>
      <p:sp>
        <p:nvSpPr>
          <p:cNvPr id="121" name="Google Shape;121;p20"/>
          <p:cNvSpPr/>
          <p:nvPr/>
        </p:nvSpPr>
        <p:spPr>
          <a:xfrm>
            <a:off x="3934375" y="1952400"/>
            <a:ext cx="3145500" cy="31452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0"/>
          <p:cNvSpPr txBox="1"/>
          <p:nvPr/>
        </p:nvSpPr>
        <p:spPr>
          <a:xfrm>
            <a:off x="4509175" y="3240300"/>
            <a:ext cx="22983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500"/>
              <a:t>Enforcement</a:t>
            </a:r>
            <a:endParaRPr b="1" sz="2900"/>
          </a:p>
        </p:txBody>
      </p:sp>
      <p:sp>
        <p:nvSpPr>
          <p:cNvPr id="123" name="Google Shape;123;p20"/>
          <p:cNvSpPr txBox="1"/>
          <p:nvPr/>
        </p:nvSpPr>
        <p:spPr>
          <a:xfrm>
            <a:off x="723025" y="1038613"/>
            <a:ext cx="7736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t>Agreed</a:t>
            </a:r>
            <a:r>
              <a:rPr lang="en-GB" sz="2000"/>
              <a:t> - the issue of PPE fit is </a:t>
            </a:r>
            <a:r>
              <a:rPr lang="en-GB" sz="2000"/>
              <a:t>disproportionately affecting women. But is it a matter of…</a:t>
            </a:r>
            <a:endParaRPr sz="2400"/>
          </a:p>
        </p:txBody>
      </p:sp>
      <p:sp>
        <p:nvSpPr>
          <p:cNvPr id="124" name="Google Shape;124;p20"/>
          <p:cNvSpPr txBox="1"/>
          <p:nvPr/>
        </p:nvSpPr>
        <p:spPr>
          <a:xfrm>
            <a:off x="1920025" y="3885925"/>
            <a:ext cx="426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t>?</a:t>
            </a:r>
            <a:endParaRPr sz="2900"/>
          </a:p>
        </p:txBody>
      </p:sp>
      <p:sp>
        <p:nvSpPr>
          <p:cNvPr id="125" name="Google Shape;125;p20"/>
          <p:cNvSpPr txBox="1"/>
          <p:nvPr/>
        </p:nvSpPr>
        <p:spPr>
          <a:xfrm>
            <a:off x="2630900" y="4219850"/>
            <a:ext cx="426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t>?</a:t>
            </a:r>
            <a:endParaRPr sz="2900"/>
          </a:p>
        </p:txBody>
      </p:sp>
      <p:sp>
        <p:nvSpPr>
          <p:cNvPr id="126" name="Google Shape;126;p20"/>
          <p:cNvSpPr txBox="1"/>
          <p:nvPr/>
        </p:nvSpPr>
        <p:spPr>
          <a:xfrm>
            <a:off x="2811375" y="2495250"/>
            <a:ext cx="426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t>?</a:t>
            </a:r>
            <a:endParaRPr sz="2900"/>
          </a:p>
        </p:txBody>
      </p:sp>
      <p:sp>
        <p:nvSpPr>
          <p:cNvPr id="127" name="Google Shape;127;p20"/>
          <p:cNvSpPr txBox="1"/>
          <p:nvPr/>
        </p:nvSpPr>
        <p:spPr>
          <a:xfrm>
            <a:off x="3508375" y="2829200"/>
            <a:ext cx="426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t>?</a:t>
            </a:r>
            <a:endParaRPr sz="2900"/>
          </a:p>
        </p:txBody>
      </p:sp>
      <p:sp>
        <p:nvSpPr>
          <p:cNvPr id="128" name="Google Shape;128;p20"/>
          <p:cNvSpPr txBox="1"/>
          <p:nvPr/>
        </p:nvSpPr>
        <p:spPr>
          <a:xfrm>
            <a:off x="5656575" y="2192475"/>
            <a:ext cx="426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t>?</a:t>
            </a:r>
            <a:endParaRPr sz="2900"/>
          </a:p>
        </p:txBody>
      </p:sp>
      <p:sp>
        <p:nvSpPr>
          <p:cNvPr id="129" name="Google Shape;129;p20"/>
          <p:cNvSpPr txBox="1"/>
          <p:nvPr/>
        </p:nvSpPr>
        <p:spPr>
          <a:xfrm>
            <a:off x="5945100" y="2670900"/>
            <a:ext cx="426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t>?</a:t>
            </a:r>
            <a:endParaRPr sz="2900"/>
          </a:p>
        </p:txBody>
      </p:sp>
      <p:sp>
        <p:nvSpPr>
          <p:cNvPr id="130" name="Google Shape;130;p20"/>
          <p:cNvSpPr txBox="1"/>
          <p:nvPr/>
        </p:nvSpPr>
        <p:spPr>
          <a:xfrm>
            <a:off x="1778900" y="3064613"/>
            <a:ext cx="426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t>?</a:t>
            </a:r>
            <a:endParaRPr sz="2900"/>
          </a:p>
        </p:txBody>
      </p:sp>
      <p:sp>
        <p:nvSpPr>
          <p:cNvPr id="131" name="Google Shape;131;p20"/>
          <p:cNvSpPr txBox="1"/>
          <p:nvPr/>
        </p:nvSpPr>
        <p:spPr>
          <a:xfrm>
            <a:off x="6505075" y="2907375"/>
            <a:ext cx="426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t>?</a:t>
            </a:r>
            <a:endParaRPr sz="2900"/>
          </a:p>
        </p:txBody>
      </p:sp>
      <p:sp>
        <p:nvSpPr>
          <p:cNvPr id="132" name="Google Shape;132;p20"/>
          <p:cNvSpPr txBox="1"/>
          <p:nvPr/>
        </p:nvSpPr>
        <p:spPr>
          <a:xfrm>
            <a:off x="4378225" y="2427925"/>
            <a:ext cx="426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t>?</a:t>
            </a:r>
            <a:endParaRPr sz="2900"/>
          </a:p>
        </p:txBody>
      </p:sp>
      <p:sp>
        <p:nvSpPr>
          <p:cNvPr id="133" name="Google Shape;133;p20"/>
          <p:cNvSpPr txBox="1"/>
          <p:nvPr/>
        </p:nvSpPr>
        <p:spPr>
          <a:xfrm>
            <a:off x="5075225" y="2761875"/>
            <a:ext cx="426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t>?</a:t>
            </a:r>
            <a:endParaRPr sz="2900"/>
          </a:p>
        </p:txBody>
      </p:sp>
      <p:sp>
        <p:nvSpPr>
          <p:cNvPr id="134" name="Google Shape;134;p20"/>
          <p:cNvSpPr txBox="1"/>
          <p:nvPr/>
        </p:nvSpPr>
        <p:spPr>
          <a:xfrm>
            <a:off x="2204900" y="2243313"/>
            <a:ext cx="426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t>?</a:t>
            </a:r>
            <a:endParaRPr sz="2900"/>
          </a:p>
        </p:txBody>
      </p:sp>
      <p:sp>
        <p:nvSpPr>
          <p:cNvPr id="135" name="Google Shape;135;p20"/>
          <p:cNvSpPr txBox="1"/>
          <p:nvPr/>
        </p:nvSpPr>
        <p:spPr>
          <a:xfrm>
            <a:off x="3341775" y="4219850"/>
            <a:ext cx="426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t>?</a:t>
            </a:r>
            <a:endParaRPr sz="2900"/>
          </a:p>
        </p:txBody>
      </p:sp>
      <p:sp>
        <p:nvSpPr>
          <p:cNvPr id="136" name="Google Shape;136;p20"/>
          <p:cNvSpPr txBox="1"/>
          <p:nvPr/>
        </p:nvSpPr>
        <p:spPr>
          <a:xfrm>
            <a:off x="4868125" y="2112038"/>
            <a:ext cx="426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t>?</a:t>
            </a:r>
            <a:endParaRPr sz="2900"/>
          </a:p>
        </p:txBody>
      </p:sp>
      <p:sp>
        <p:nvSpPr>
          <p:cNvPr id="137" name="Google Shape;137;p20"/>
          <p:cNvSpPr txBox="1"/>
          <p:nvPr/>
        </p:nvSpPr>
        <p:spPr>
          <a:xfrm>
            <a:off x="4712175" y="3809700"/>
            <a:ext cx="426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t>?</a:t>
            </a:r>
            <a:endParaRPr sz="2900"/>
          </a:p>
        </p:txBody>
      </p:sp>
      <p:sp>
        <p:nvSpPr>
          <p:cNvPr id="138" name="Google Shape;138;p20"/>
          <p:cNvSpPr txBox="1"/>
          <p:nvPr/>
        </p:nvSpPr>
        <p:spPr>
          <a:xfrm>
            <a:off x="5075225" y="4368550"/>
            <a:ext cx="426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t>?</a:t>
            </a:r>
            <a:endParaRPr sz="2900"/>
          </a:p>
        </p:txBody>
      </p:sp>
      <p:sp>
        <p:nvSpPr>
          <p:cNvPr id="139" name="Google Shape;139;p20"/>
          <p:cNvSpPr txBox="1"/>
          <p:nvPr/>
        </p:nvSpPr>
        <p:spPr>
          <a:xfrm>
            <a:off x="6188450" y="4072175"/>
            <a:ext cx="426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t>?</a:t>
            </a:r>
            <a:endParaRPr sz="2900"/>
          </a:p>
        </p:txBody>
      </p:sp>
      <p:sp>
        <p:nvSpPr>
          <p:cNvPr id="140" name="Google Shape;140;p20"/>
          <p:cNvSpPr txBox="1"/>
          <p:nvPr/>
        </p:nvSpPr>
        <p:spPr>
          <a:xfrm>
            <a:off x="3932750" y="3109350"/>
            <a:ext cx="5631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t>And</a:t>
            </a:r>
            <a:endParaRPr b="1"/>
          </a:p>
          <a:p>
            <a:pPr indent="0" lvl="0" marL="0" rtl="0" algn="ctr">
              <a:spcBef>
                <a:spcPts val="0"/>
              </a:spcBef>
              <a:spcAft>
                <a:spcPts val="0"/>
              </a:spcAft>
              <a:buNone/>
            </a:pPr>
            <a:r>
              <a:rPr b="1" lang="en-GB"/>
              <a:t>/</a:t>
            </a:r>
            <a:endParaRPr b="1"/>
          </a:p>
          <a:p>
            <a:pPr indent="0" lvl="0" marL="0" rtl="0" algn="ctr">
              <a:spcBef>
                <a:spcPts val="0"/>
              </a:spcBef>
              <a:spcAft>
                <a:spcPts val="0"/>
              </a:spcAft>
              <a:buNone/>
            </a:pPr>
            <a:r>
              <a:rPr b="1" lang="en-GB"/>
              <a:t>or</a:t>
            </a:r>
            <a:endParaRPr b="1" sz="1800"/>
          </a:p>
        </p:txBody>
      </p:sp>
      <p:sp>
        <p:nvSpPr>
          <p:cNvPr id="141" name="Google Shape;141;p20"/>
          <p:cNvSpPr txBox="1"/>
          <p:nvPr/>
        </p:nvSpPr>
        <p:spPr>
          <a:xfrm>
            <a:off x="3372863" y="2028600"/>
            <a:ext cx="426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t>?</a:t>
            </a:r>
            <a:endParaRPr sz="2900"/>
          </a:p>
        </p:txBody>
      </p:sp>
      <p:sp>
        <p:nvSpPr>
          <p:cNvPr id="142" name="Google Shape;142;p20"/>
          <p:cNvSpPr txBox="1"/>
          <p:nvPr/>
        </p:nvSpPr>
        <p:spPr>
          <a:xfrm>
            <a:off x="5501225" y="3936625"/>
            <a:ext cx="426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t>?</a:t>
            </a:r>
            <a:endParaRPr sz="29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Taking the conversation to Work Safe BC</a:t>
            </a:r>
            <a:endParaRPr/>
          </a:p>
        </p:txBody>
      </p:sp>
      <p:sp>
        <p:nvSpPr>
          <p:cNvPr id="148" name="Google Shape;148;p21"/>
          <p:cNvSpPr txBox="1"/>
          <p:nvPr/>
        </p:nvSpPr>
        <p:spPr>
          <a:xfrm>
            <a:off x="507750" y="1294075"/>
            <a:ext cx="8128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t>Agreed</a:t>
            </a:r>
            <a:r>
              <a:rPr lang="en-GB" sz="2000"/>
              <a:t> - the issue of PPE fit is disproportionately affecting women.</a:t>
            </a:r>
            <a:endParaRPr sz="2400"/>
          </a:p>
        </p:txBody>
      </p:sp>
      <p:sp>
        <p:nvSpPr>
          <p:cNvPr id="149" name="Google Shape;149;p21"/>
          <p:cNvSpPr txBox="1"/>
          <p:nvPr/>
        </p:nvSpPr>
        <p:spPr>
          <a:xfrm>
            <a:off x="703800" y="2063013"/>
            <a:ext cx="77364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000"/>
              <a:t>To get to today’s version of equity, gender language was removed from policy.</a:t>
            </a:r>
            <a:endParaRPr sz="2400"/>
          </a:p>
        </p:txBody>
      </p:sp>
      <p:sp>
        <p:nvSpPr>
          <p:cNvPr id="150" name="Google Shape;150;p21"/>
          <p:cNvSpPr txBox="1"/>
          <p:nvPr/>
        </p:nvSpPr>
        <p:spPr>
          <a:xfrm>
            <a:off x="703800" y="3124100"/>
            <a:ext cx="7736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a:t>It will take </a:t>
            </a:r>
            <a:r>
              <a:rPr b="1" lang="en-GB" sz="2000"/>
              <a:t>a few years</a:t>
            </a:r>
            <a:r>
              <a:rPr lang="en-GB" sz="2000"/>
              <a:t> to create inclusive policy language which acknowledges anatomical differences between the sexes.</a:t>
            </a:r>
            <a:endParaRPr sz="2400"/>
          </a:p>
        </p:txBody>
      </p:sp>
      <p:sp>
        <p:nvSpPr>
          <p:cNvPr id="151" name="Google Shape;151;p21"/>
          <p:cNvSpPr txBox="1"/>
          <p:nvPr/>
        </p:nvSpPr>
        <p:spPr>
          <a:xfrm>
            <a:off x="703800" y="4153900"/>
            <a:ext cx="7736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a:t>TAKING ACTION - Work Safe BC is working on a guideline to roll out as an immediate stop-gap.</a:t>
            </a:r>
            <a:endParaRPr sz="24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B4DA49E7B52C4EA9A4E0B5513999B1" ma:contentTypeVersion="2" ma:contentTypeDescription="Create a new document." ma:contentTypeScope="" ma:versionID="b10710ba5d8f95ce10ee64e5593fe0be">
  <xsd:schema xmlns:xsd="http://www.w3.org/2001/XMLSchema" xmlns:xs="http://www.w3.org/2001/XMLSchema" xmlns:p="http://schemas.microsoft.com/office/2006/metadata/properties" xmlns:ns2="c7b6fc19-40f3-4aff-8c64-2fa26d657c46" targetNamespace="http://schemas.microsoft.com/office/2006/metadata/properties" ma:root="true" ma:fieldsID="2bc6b0572395cb0f726453c4e7c66034" ns2:_="">
    <xsd:import namespace="c7b6fc19-40f3-4aff-8c64-2fa26d657c46"/>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b6fc19-40f3-4aff-8c64-2fa26d657c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1E181D5-3841-454E-B78F-6DA9FD977099}"/>
</file>

<file path=customXml/itemProps2.xml><?xml version="1.0" encoding="utf-8"?>
<ds:datastoreItem xmlns:ds="http://schemas.openxmlformats.org/officeDocument/2006/customXml" ds:itemID="{14A4DF26-F8AB-4733-B91C-43ED91210C1B}"/>
</file>

<file path=customXml/itemProps3.xml><?xml version="1.0" encoding="utf-8"?>
<ds:datastoreItem xmlns:ds="http://schemas.openxmlformats.org/officeDocument/2006/customXml" ds:itemID="{7C3E1CA2-219A-4B2A-B005-1DE5DC476E4F}"/>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0x0101007CB4DA49E7B52C4EA9A4E0B5513999B1</vt:lpwstr>
  </property>
</Properties>
</file>